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5"/>
  </p:notesMasterIdLst>
  <p:handoutMasterIdLst>
    <p:handoutMasterId r:id="rId36"/>
  </p:handoutMasterIdLst>
  <p:sldIdLst>
    <p:sldId id="259" r:id="rId3"/>
    <p:sldId id="287" r:id="rId4"/>
    <p:sldId id="260" r:id="rId5"/>
    <p:sldId id="282" r:id="rId6"/>
    <p:sldId id="270" r:id="rId7"/>
    <p:sldId id="290" r:id="rId8"/>
    <p:sldId id="277" r:id="rId9"/>
    <p:sldId id="298" r:id="rId10"/>
    <p:sldId id="299" r:id="rId11"/>
    <p:sldId id="304" r:id="rId12"/>
    <p:sldId id="305" r:id="rId13"/>
    <p:sldId id="300" r:id="rId14"/>
    <p:sldId id="301" r:id="rId15"/>
    <p:sldId id="306" r:id="rId16"/>
    <p:sldId id="307" r:id="rId17"/>
    <p:sldId id="302" r:id="rId18"/>
    <p:sldId id="303" r:id="rId19"/>
    <p:sldId id="292" r:id="rId20"/>
    <p:sldId id="293" r:id="rId21"/>
    <p:sldId id="294" r:id="rId22"/>
    <p:sldId id="295" r:id="rId23"/>
    <p:sldId id="296" r:id="rId24"/>
    <p:sldId id="297" r:id="rId25"/>
    <p:sldId id="279" r:id="rId26"/>
    <p:sldId id="284" r:id="rId27"/>
    <p:sldId id="285" r:id="rId28"/>
    <p:sldId id="308" r:id="rId29"/>
    <p:sldId id="309" r:id="rId30"/>
    <p:sldId id="310" r:id="rId31"/>
    <p:sldId id="289" r:id="rId32"/>
    <p:sldId id="280" r:id="rId33"/>
    <p:sldId id="266" r:id="rId34"/>
  </p:sldIdLst>
  <p:sldSz cx="12188825" cy="6858000"/>
  <p:notesSz cx="9998075" cy="6865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 userDrawn="1">
          <p15:clr>
            <a:srgbClr val="A4A3A4"/>
          </p15:clr>
        </p15:guide>
        <p15:guide id="2" pos="3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163"/>
        <p:guide pos="3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3262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04A8D02-4E65-4CCD-8312-4AB164C6C77D}" type="datetimeFigureOut">
              <a:rPr lang="en-US"/>
              <a:t>3/26/2019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3262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3262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67A755D9-D361-47B8-9652-3B4EA9776CE5}" type="datetimeFigureOut">
              <a:rPr lang="en-US"/>
              <a:t>3/26/2019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4350"/>
            <a:ext cx="4576763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9808" y="3261321"/>
            <a:ext cx="7998460" cy="308967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dictionary/english/know" TargetMode="External"/><Relationship Id="rId2" Type="http://schemas.openxmlformats.org/officeDocument/2006/relationships/hyperlink" Target="https://www.collinsdictionary.com/dictionary/english/tota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12" y="260648"/>
            <a:ext cx="10873208" cy="216024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/>
            </a:r>
            <a:br>
              <a:rPr lang="en-US" sz="6000" b="1" dirty="0" smtClean="0">
                <a:solidFill>
                  <a:srgbClr val="7030A0"/>
                </a:solidFill>
              </a:rPr>
            </a:br>
            <a:r>
              <a:rPr lang="en-US" sz="6000" b="1" dirty="0" smtClean="0">
                <a:solidFill>
                  <a:srgbClr val="7030A0"/>
                </a:solidFill>
              </a:rPr>
              <a:t>How to help your child 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2757198"/>
            <a:ext cx="3240360" cy="166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796" y="4743789"/>
            <a:ext cx="10873208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Using Phonemic Awareness &amp;</a:t>
            </a:r>
          </a:p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Decoding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828" y="1556792"/>
            <a:ext cx="9972598" cy="4896544"/>
          </a:xfrm>
        </p:spPr>
        <p:txBody>
          <a:bodyPr>
            <a:normAutofit/>
          </a:bodyPr>
          <a:lstStyle/>
          <a:p>
            <a:r>
              <a:rPr lang="en-AU" sz="2500" b="1" dirty="0" smtClean="0">
                <a:solidFill>
                  <a:srgbClr val="7030A0"/>
                </a:solidFill>
              </a:rPr>
              <a:t>Rate </a:t>
            </a:r>
            <a:r>
              <a:rPr lang="en-AU" sz="2500" b="1" dirty="0">
                <a:solidFill>
                  <a:srgbClr val="7030A0"/>
                </a:solidFill>
              </a:rPr>
              <a:t>refers to how quickly a child can read. </a:t>
            </a:r>
            <a:r>
              <a:rPr lang="en-AU" sz="2500" b="1" dirty="0" smtClean="0">
                <a:solidFill>
                  <a:srgbClr val="7030A0"/>
                </a:solidFill>
              </a:rPr>
              <a:t>It </a:t>
            </a:r>
            <a:r>
              <a:rPr lang="en-AU" sz="2500" b="1" dirty="0">
                <a:solidFill>
                  <a:srgbClr val="7030A0"/>
                </a:solidFill>
              </a:rPr>
              <a:t>has a huge impact </a:t>
            </a:r>
            <a:r>
              <a:rPr lang="en-AU" sz="2500" b="1" dirty="0" smtClean="0">
                <a:solidFill>
                  <a:srgbClr val="7030A0"/>
                </a:solidFill>
              </a:rPr>
              <a:t>on their </a:t>
            </a:r>
            <a:r>
              <a:rPr lang="en-AU" sz="2500" b="1" dirty="0">
                <a:solidFill>
                  <a:srgbClr val="7030A0"/>
                </a:solidFill>
              </a:rPr>
              <a:t>fluency. </a:t>
            </a:r>
            <a:endParaRPr lang="en-AU" sz="2500" b="1" dirty="0" smtClean="0">
              <a:solidFill>
                <a:srgbClr val="7030A0"/>
              </a:solidFill>
            </a:endParaRPr>
          </a:p>
          <a:p>
            <a:r>
              <a:rPr lang="en-AU" sz="2500" b="1" dirty="0" smtClean="0">
                <a:solidFill>
                  <a:srgbClr val="7030A0"/>
                </a:solidFill>
              </a:rPr>
              <a:t>To </a:t>
            </a:r>
            <a:r>
              <a:rPr lang="en-AU" sz="2500" b="1" dirty="0">
                <a:solidFill>
                  <a:srgbClr val="7030A0"/>
                </a:solidFill>
              </a:rPr>
              <a:t>increase their speed when reading, children need </a:t>
            </a:r>
            <a:r>
              <a:rPr lang="en-AU" sz="2500" b="1" dirty="0" smtClean="0">
                <a:solidFill>
                  <a:srgbClr val="7030A0"/>
                </a:solidFill>
              </a:rPr>
              <a:t>to </a:t>
            </a:r>
            <a:r>
              <a:rPr lang="en-AU" sz="2500" b="1" dirty="0">
                <a:solidFill>
                  <a:srgbClr val="7030A0"/>
                </a:solidFill>
              </a:rPr>
              <a:t>be able to </a:t>
            </a:r>
            <a:r>
              <a:rPr lang="en-AU" sz="2500" b="1" dirty="0" smtClean="0">
                <a:solidFill>
                  <a:srgbClr val="7030A0"/>
                </a:solidFill>
              </a:rPr>
              <a:t>recognise </a:t>
            </a:r>
            <a:r>
              <a:rPr lang="en-AU" sz="2500" b="1" dirty="0">
                <a:solidFill>
                  <a:srgbClr val="7030A0"/>
                </a:solidFill>
              </a:rPr>
              <a:t>and decode words </a:t>
            </a:r>
            <a:r>
              <a:rPr lang="en-AU" sz="2500" b="1" dirty="0" smtClean="0">
                <a:solidFill>
                  <a:srgbClr val="7030A0"/>
                </a:solidFill>
              </a:rPr>
              <a:t>effortlessly.</a:t>
            </a:r>
          </a:p>
          <a:p>
            <a:r>
              <a:rPr lang="en-AU" sz="2500" b="1" dirty="0" smtClean="0">
                <a:solidFill>
                  <a:srgbClr val="7030A0"/>
                </a:solidFill>
              </a:rPr>
              <a:t>To help you child with their accuracy and speed when reading read </a:t>
            </a:r>
            <a:r>
              <a:rPr lang="en-AU" sz="2500" b="1" dirty="0">
                <a:solidFill>
                  <a:srgbClr val="7030A0"/>
                </a:solidFill>
              </a:rPr>
              <a:t>to your child to show what fluent reading </a:t>
            </a:r>
            <a:r>
              <a:rPr lang="en-AU" sz="2500" b="1" dirty="0" smtClean="0">
                <a:solidFill>
                  <a:srgbClr val="7030A0"/>
                </a:solidFill>
              </a:rPr>
              <a:t>  sounds </a:t>
            </a:r>
            <a:r>
              <a:rPr lang="en-AU" sz="2500" b="1" dirty="0">
                <a:solidFill>
                  <a:srgbClr val="7030A0"/>
                </a:solidFill>
              </a:rPr>
              <a:t>like. Choose stories and books that will </a:t>
            </a:r>
            <a:r>
              <a:rPr lang="en-AU" sz="2500" b="1" dirty="0" smtClean="0">
                <a:solidFill>
                  <a:srgbClr val="7030A0"/>
                </a:solidFill>
              </a:rPr>
              <a:t>interest      them. </a:t>
            </a:r>
            <a:r>
              <a:rPr lang="en-AU" sz="2500" b="1" dirty="0">
                <a:solidFill>
                  <a:srgbClr val="7030A0"/>
                </a:solidFill>
              </a:rPr>
              <a:t>Read naturally, with the right emotion or tone </a:t>
            </a:r>
            <a:r>
              <a:rPr lang="en-AU" sz="2500" b="1" dirty="0" smtClean="0">
                <a:solidFill>
                  <a:srgbClr val="7030A0"/>
                </a:solidFill>
              </a:rPr>
              <a:t>to     </a:t>
            </a:r>
            <a:r>
              <a:rPr lang="en-AU" sz="2500" b="1" dirty="0">
                <a:solidFill>
                  <a:srgbClr val="7030A0"/>
                </a:solidFill>
              </a:rPr>
              <a:t>match the words you’re </a:t>
            </a:r>
            <a:r>
              <a:rPr lang="en-AU" sz="2500" b="1" dirty="0" smtClean="0">
                <a:solidFill>
                  <a:srgbClr val="7030A0"/>
                </a:solidFill>
              </a:rPr>
              <a:t>reading.</a:t>
            </a:r>
          </a:p>
          <a:p>
            <a:endParaRPr lang="en-AU" sz="25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/>
              <a:t>Rate </a:t>
            </a:r>
            <a:endParaRPr lang="en-AU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3960440"/>
            <a:ext cx="208169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556792"/>
            <a:ext cx="9828582" cy="4824536"/>
          </a:xfrm>
        </p:spPr>
        <p:txBody>
          <a:bodyPr>
            <a:normAutofit lnSpcReduction="10000"/>
          </a:bodyPr>
          <a:lstStyle/>
          <a:p>
            <a:r>
              <a:rPr lang="en-AU" sz="2500" b="1" dirty="0">
                <a:solidFill>
                  <a:srgbClr val="7030A0"/>
                </a:solidFill>
              </a:rPr>
              <a:t>Expression refers to the ability to change your voice to show feeling when </a:t>
            </a:r>
            <a:r>
              <a:rPr lang="en-AU" sz="2500" b="1" dirty="0" smtClean="0">
                <a:solidFill>
                  <a:srgbClr val="7030A0"/>
                </a:solidFill>
              </a:rPr>
              <a:t>reading.</a:t>
            </a:r>
          </a:p>
          <a:p>
            <a:r>
              <a:rPr lang="en-AU" sz="2500" b="1" dirty="0">
                <a:solidFill>
                  <a:srgbClr val="7030A0"/>
                </a:solidFill>
              </a:rPr>
              <a:t>As </a:t>
            </a:r>
            <a:r>
              <a:rPr lang="en-AU" sz="2500" b="1" dirty="0" smtClean="0">
                <a:solidFill>
                  <a:srgbClr val="7030A0"/>
                </a:solidFill>
              </a:rPr>
              <a:t>you child’s </a:t>
            </a:r>
            <a:r>
              <a:rPr lang="en-AU" sz="2500" b="1" dirty="0">
                <a:solidFill>
                  <a:srgbClr val="7030A0"/>
                </a:solidFill>
              </a:rPr>
              <a:t>fluency increases, so does their confidence with the text. </a:t>
            </a:r>
            <a:r>
              <a:rPr lang="en-AU" sz="2500" b="1" dirty="0" smtClean="0">
                <a:solidFill>
                  <a:srgbClr val="7030A0"/>
                </a:solidFill>
              </a:rPr>
              <a:t>They </a:t>
            </a:r>
            <a:r>
              <a:rPr lang="en-AU" sz="2500" b="1" dirty="0">
                <a:solidFill>
                  <a:srgbClr val="7030A0"/>
                </a:solidFill>
              </a:rPr>
              <a:t>begin to give a voice to their character by reading with emotion, excitement, or even sorrow, depending on </a:t>
            </a:r>
            <a:r>
              <a:rPr lang="en-AU" sz="2500" b="1" dirty="0" smtClean="0">
                <a:solidFill>
                  <a:srgbClr val="7030A0"/>
                </a:solidFill>
              </a:rPr>
              <a:t>the character</a:t>
            </a:r>
            <a:r>
              <a:rPr lang="en-AU" sz="2500" dirty="0" smtClean="0"/>
              <a:t>.</a:t>
            </a:r>
          </a:p>
          <a:p>
            <a:r>
              <a:rPr lang="en-AU" sz="2500" b="1" dirty="0" smtClean="0">
                <a:solidFill>
                  <a:srgbClr val="7030A0"/>
                </a:solidFill>
              </a:rPr>
              <a:t>It is important to teach children the </a:t>
            </a:r>
            <a:r>
              <a:rPr lang="en-AU" sz="2500" b="1" dirty="0">
                <a:solidFill>
                  <a:srgbClr val="7030A0"/>
                </a:solidFill>
              </a:rPr>
              <a:t>meaning of punctuation marks and how each sentence is read differently depending on the punctuation mark. When a </a:t>
            </a:r>
            <a:r>
              <a:rPr lang="en-AU" sz="2500" b="1" dirty="0" smtClean="0">
                <a:solidFill>
                  <a:srgbClr val="7030A0"/>
                </a:solidFill>
              </a:rPr>
              <a:t>full stop </a:t>
            </a:r>
            <a:r>
              <a:rPr lang="en-AU" sz="2500" b="1" dirty="0">
                <a:solidFill>
                  <a:srgbClr val="7030A0"/>
                </a:solidFill>
              </a:rPr>
              <a:t>is at the end of the sentence, </a:t>
            </a:r>
            <a:r>
              <a:rPr lang="en-AU" sz="2500" b="1" dirty="0" smtClean="0">
                <a:solidFill>
                  <a:srgbClr val="7030A0"/>
                </a:solidFill>
              </a:rPr>
              <a:t>your child comes </a:t>
            </a:r>
            <a:r>
              <a:rPr lang="en-AU" sz="2500" b="1" dirty="0">
                <a:solidFill>
                  <a:srgbClr val="7030A0"/>
                </a:solidFill>
              </a:rPr>
              <a:t>to a complete stop. When a question mark ends the sentence, their voices will generally go up at the end. When an exclamation mark ends the sentence, they need to use a surprised or excited voice</a:t>
            </a:r>
            <a:r>
              <a:rPr lang="en-AU" sz="2500" b="1" dirty="0" smtClean="0">
                <a:solidFill>
                  <a:srgbClr val="7030A0"/>
                </a:solidFill>
              </a:rPr>
              <a:t>.</a:t>
            </a:r>
            <a:endParaRPr lang="en-AU" sz="25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pPr algn="ctr"/>
            <a:r>
              <a:rPr lang="en-AU" sz="4000" b="1" dirty="0" smtClean="0"/>
              <a:t>Expression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89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1844" y="1844824"/>
            <a:ext cx="10369152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Literal                                Inferential                               Evaluative </a:t>
            </a:r>
            <a:endParaRPr lang="en-AU" sz="26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b="1" dirty="0" smtClean="0">
                <a:solidFill>
                  <a:srgbClr val="7030A0"/>
                </a:solidFill>
              </a:rPr>
              <a:t>Comprehension</a:t>
            </a:r>
            <a:endParaRPr lang="en-AU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08" y="1988840"/>
            <a:ext cx="3836863" cy="2876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700808"/>
            <a:ext cx="3300576" cy="33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1844" y="1484784"/>
            <a:ext cx="10141770" cy="5112568"/>
          </a:xfrm>
        </p:spPr>
        <p:txBody>
          <a:bodyPr/>
          <a:lstStyle/>
          <a:p>
            <a:r>
              <a:rPr lang="en-AU" sz="2300" b="1" dirty="0" smtClean="0">
                <a:solidFill>
                  <a:srgbClr val="7030A0"/>
                </a:solidFill>
              </a:rPr>
              <a:t>Literal </a:t>
            </a:r>
            <a:r>
              <a:rPr lang="en-AU" sz="2300" b="1" dirty="0">
                <a:solidFill>
                  <a:srgbClr val="7030A0"/>
                </a:solidFill>
              </a:rPr>
              <a:t>comprehension involves what the author is actually saying. </a:t>
            </a:r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Your child </a:t>
            </a:r>
            <a:r>
              <a:rPr lang="en-AU" sz="2300" b="1" dirty="0">
                <a:solidFill>
                  <a:srgbClr val="7030A0"/>
                </a:solidFill>
              </a:rPr>
              <a:t>needs to understand ideas and information explicitly stated in the reading material</a:t>
            </a:r>
            <a:r>
              <a:rPr lang="en-AU" sz="2300" dirty="0"/>
              <a:t>.</a:t>
            </a:r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Therefore literal </a:t>
            </a:r>
            <a:r>
              <a:rPr lang="en-AU" sz="2300" b="1" dirty="0">
                <a:solidFill>
                  <a:srgbClr val="7030A0"/>
                </a:solidFill>
              </a:rPr>
              <a:t>questions have responses that are directly stated in the text. This includes </a:t>
            </a:r>
            <a:r>
              <a:rPr lang="en-AU" sz="2300" b="1" u="sng" dirty="0">
                <a:solidFill>
                  <a:srgbClr val="7030A0"/>
                </a:solidFill>
              </a:rPr>
              <a:t>who, what, where, when, why and how </a:t>
            </a:r>
            <a:r>
              <a:rPr lang="en-AU" sz="2300" b="1" dirty="0">
                <a:solidFill>
                  <a:srgbClr val="7030A0"/>
                </a:solidFill>
              </a:rPr>
              <a:t>questions. </a:t>
            </a:r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Some examples of literal questions to ask your child might be:</a:t>
            </a:r>
            <a:endParaRPr lang="en-AU" sz="2300" b="1" dirty="0">
              <a:solidFill>
                <a:srgbClr val="7030A0"/>
              </a:solidFill>
            </a:endParaRPr>
          </a:p>
          <a:p>
            <a:r>
              <a:rPr lang="en-AU" b="1" dirty="0" smtClean="0">
                <a:solidFill>
                  <a:srgbClr val="7030A0"/>
                </a:solidFill>
              </a:rPr>
              <a:t>Who is the main character?</a:t>
            </a:r>
          </a:p>
          <a:p>
            <a:r>
              <a:rPr lang="en-AU" b="1" dirty="0" smtClean="0">
                <a:solidFill>
                  <a:srgbClr val="7030A0"/>
                </a:solidFill>
              </a:rPr>
              <a:t>What </a:t>
            </a:r>
            <a:r>
              <a:rPr lang="en-AU" b="1" dirty="0">
                <a:solidFill>
                  <a:srgbClr val="7030A0"/>
                </a:solidFill>
              </a:rPr>
              <a:t>is the name of the main character</a:t>
            </a:r>
            <a:r>
              <a:rPr lang="en-AU" b="1" dirty="0" smtClean="0">
                <a:solidFill>
                  <a:srgbClr val="7030A0"/>
                </a:solidFill>
              </a:rPr>
              <a:t>?</a:t>
            </a:r>
            <a:endParaRPr lang="en-AU" b="1" dirty="0">
              <a:solidFill>
                <a:srgbClr val="7030A0"/>
              </a:solidFill>
            </a:endParaRPr>
          </a:p>
          <a:p>
            <a:r>
              <a:rPr lang="en-AU" b="1" dirty="0" smtClean="0">
                <a:solidFill>
                  <a:srgbClr val="7030A0"/>
                </a:solidFill>
              </a:rPr>
              <a:t>Where </a:t>
            </a:r>
            <a:r>
              <a:rPr lang="en-AU" b="1" dirty="0">
                <a:solidFill>
                  <a:srgbClr val="7030A0"/>
                </a:solidFill>
              </a:rPr>
              <a:t>did the main character live</a:t>
            </a:r>
            <a:r>
              <a:rPr lang="en-AU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AU" b="1" dirty="0" smtClean="0">
                <a:solidFill>
                  <a:srgbClr val="7030A0"/>
                </a:solidFill>
              </a:rPr>
              <a:t>How did the story end?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Literal Comprehension</a:t>
            </a:r>
            <a:endParaRPr lang="en-A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836" y="1484784"/>
            <a:ext cx="10729192" cy="5184576"/>
          </a:xfrm>
        </p:spPr>
        <p:txBody>
          <a:bodyPr>
            <a:normAutofit lnSpcReduction="10000"/>
          </a:bodyPr>
          <a:lstStyle/>
          <a:p>
            <a:r>
              <a:rPr lang="en-AU" sz="2300" b="1" dirty="0">
                <a:solidFill>
                  <a:srgbClr val="7030A0"/>
                </a:solidFill>
              </a:rPr>
              <a:t>Inferential </a:t>
            </a:r>
            <a:r>
              <a:rPr lang="en-AU" sz="2300" b="1" dirty="0" smtClean="0">
                <a:solidFill>
                  <a:srgbClr val="7030A0"/>
                </a:solidFill>
              </a:rPr>
              <a:t>comprehension </a:t>
            </a:r>
            <a:r>
              <a:rPr lang="en-AU" sz="2300" b="1" dirty="0">
                <a:solidFill>
                  <a:srgbClr val="7030A0"/>
                </a:solidFill>
              </a:rPr>
              <a:t>deals with what the author means by what is said. The reader must </a:t>
            </a:r>
            <a:r>
              <a:rPr lang="en-AU" sz="2300" b="1" dirty="0" smtClean="0">
                <a:solidFill>
                  <a:srgbClr val="7030A0"/>
                </a:solidFill>
              </a:rPr>
              <a:t>read </a:t>
            </a:r>
            <a:r>
              <a:rPr lang="en-AU" sz="2300" b="1" dirty="0">
                <a:solidFill>
                  <a:srgbClr val="7030A0"/>
                </a:solidFill>
              </a:rPr>
              <a:t>between the lines and make inferences about things not directly </a:t>
            </a:r>
            <a:r>
              <a:rPr lang="en-AU" sz="2300" b="1" dirty="0" smtClean="0">
                <a:solidFill>
                  <a:srgbClr val="7030A0"/>
                </a:solidFill>
              </a:rPr>
              <a:t>stated</a:t>
            </a:r>
            <a:endParaRPr lang="en-AU" sz="2300" b="1" dirty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Inferential questions </a:t>
            </a:r>
            <a:r>
              <a:rPr lang="en-AU" sz="2300" b="1" dirty="0">
                <a:solidFill>
                  <a:srgbClr val="7030A0"/>
                </a:solidFill>
              </a:rPr>
              <a:t>have responses that are indirectly stated, induced, or require other information</a:t>
            </a:r>
            <a:r>
              <a:rPr lang="en-AU" sz="23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AU" sz="2300" b="1" dirty="0" smtClean="0">
                <a:solidFill>
                  <a:srgbClr val="7030A0"/>
                </a:solidFill>
              </a:rPr>
              <a:t>When children make </a:t>
            </a:r>
            <a:r>
              <a:rPr lang="en-AU" sz="2300" b="1" dirty="0">
                <a:solidFill>
                  <a:srgbClr val="7030A0"/>
                </a:solidFill>
              </a:rPr>
              <a:t>an </a:t>
            </a:r>
            <a:r>
              <a:rPr lang="en-AU" sz="2300" b="1" dirty="0" smtClean="0">
                <a:solidFill>
                  <a:srgbClr val="7030A0"/>
                </a:solidFill>
              </a:rPr>
              <a:t>inference they are using clues </a:t>
            </a:r>
            <a:r>
              <a:rPr lang="en-AU" sz="2300" b="1" dirty="0">
                <a:solidFill>
                  <a:srgbClr val="7030A0"/>
                </a:solidFill>
              </a:rPr>
              <a:t>from the text (or the world) </a:t>
            </a:r>
            <a:r>
              <a:rPr lang="en-AU" sz="2300" b="1" dirty="0" smtClean="0">
                <a:solidFill>
                  <a:srgbClr val="7030A0"/>
                </a:solidFill>
              </a:rPr>
              <a:t>and what they already know.</a:t>
            </a:r>
          </a:p>
          <a:p>
            <a:r>
              <a:rPr lang="en-AU" sz="2300" b="1" dirty="0" smtClean="0">
                <a:solidFill>
                  <a:srgbClr val="7030A0"/>
                </a:solidFill>
              </a:rPr>
              <a:t>Some examples of inferential questions to ask your child might be:</a:t>
            </a:r>
            <a:endParaRPr lang="en-AU" sz="2300" b="1" dirty="0">
              <a:solidFill>
                <a:srgbClr val="7030A0"/>
              </a:solidFill>
            </a:endParaRPr>
          </a:p>
          <a:p>
            <a:r>
              <a:rPr lang="en-AU" sz="2200" b="1" dirty="0">
                <a:solidFill>
                  <a:srgbClr val="7030A0"/>
                </a:solidFill>
              </a:rPr>
              <a:t>How did… feel</a:t>
            </a:r>
            <a:r>
              <a:rPr lang="en-AU" sz="22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AU" sz="2200" b="1" dirty="0">
                <a:solidFill>
                  <a:srgbClr val="7030A0"/>
                </a:solidFill>
              </a:rPr>
              <a:t>What was the main idea…..?</a:t>
            </a:r>
          </a:p>
          <a:p>
            <a:r>
              <a:rPr lang="en-AU" sz="2200" b="1" dirty="0" smtClean="0">
                <a:solidFill>
                  <a:srgbClr val="7030A0"/>
                </a:solidFill>
              </a:rPr>
              <a:t>How </a:t>
            </a:r>
            <a:r>
              <a:rPr lang="en-AU" sz="2200" b="1" dirty="0">
                <a:solidFill>
                  <a:srgbClr val="7030A0"/>
                </a:solidFill>
              </a:rPr>
              <a:t>would you explain</a:t>
            </a:r>
            <a:r>
              <a:rPr lang="en-AU" sz="2200" b="1" dirty="0" smtClean="0">
                <a:solidFill>
                  <a:srgbClr val="7030A0"/>
                </a:solidFill>
              </a:rPr>
              <a:t>…?</a:t>
            </a:r>
          </a:p>
          <a:p>
            <a:r>
              <a:rPr lang="en-AU" sz="2200" b="1" dirty="0" smtClean="0">
                <a:solidFill>
                  <a:srgbClr val="7030A0"/>
                </a:solidFill>
              </a:rPr>
              <a:t>What </a:t>
            </a:r>
            <a:r>
              <a:rPr lang="en-AU" sz="2200" b="1" dirty="0">
                <a:solidFill>
                  <a:srgbClr val="7030A0"/>
                </a:solidFill>
              </a:rPr>
              <a:t>do you think could have happened next…?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828" y="533400"/>
            <a:ext cx="10801200" cy="807368"/>
          </a:xfrm>
        </p:spPr>
        <p:txBody>
          <a:bodyPr>
            <a:no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Inferential Comprehension</a:t>
            </a:r>
            <a:endParaRPr lang="en-A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820" y="1340768"/>
            <a:ext cx="10801200" cy="5112568"/>
          </a:xfrm>
        </p:spPr>
        <p:txBody>
          <a:bodyPr>
            <a:normAutofit/>
          </a:bodyPr>
          <a:lstStyle/>
          <a:p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An </a:t>
            </a:r>
            <a:r>
              <a:rPr lang="en-AU" sz="2300" b="1" dirty="0">
                <a:solidFill>
                  <a:srgbClr val="7030A0"/>
                </a:solidFill>
              </a:rPr>
              <a:t>evaluative question asks </a:t>
            </a:r>
            <a:r>
              <a:rPr lang="en-AU" sz="2300" b="1" dirty="0" smtClean="0">
                <a:solidFill>
                  <a:srgbClr val="7030A0"/>
                </a:solidFill>
              </a:rPr>
              <a:t>the reader </a:t>
            </a:r>
            <a:r>
              <a:rPr lang="en-AU" sz="2300" b="1" dirty="0">
                <a:solidFill>
                  <a:srgbClr val="7030A0"/>
                </a:solidFill>
              </a:rPr>
              <a:t>to decide whether he or she agrees with the </a:t>
            </a:r>
            <a:r>
              <a:rPr lang="en-AU" sz="2300" b="1" dirty="0" smtClean="0">
                <a:solidFill>
                  <a:srgbClr val="7030A0"/>
                </a:solidFill>
              </a:rPr>
              <a:t>author's ideas </a:t>
            </a:r>
            <a:r>
              <a:rPr lang="en-AU" sz="2300" b="1" dirty="0">
                <a:solidFill>
                  <a:srgbClr val="7030A0"/>
                </a:solidFill>
              </a:rPr>
              <a:t>or point of view in light of his or her own knowledge, values, and experience. </a:t>
            </a:r>
            <a:r>
              <a:rPr lang="en-AU" sz="2300" b="1" dirty="0" smtClean="0">
                <a:solidFill>
                  <a:srgbClr val="7030A0"/>
                </a:solidFill>
              </a:rPr>
              <a:t>These questions </a:t>
            </a:r>
            <a:r>
              <a:rPr lang="en-AU" sz="2300" b="1" dirty="0">
                <a:solidFill>
                  <a:srgbClr val="7030A0"/>
                </a:solidFill>
              </a:rPr>
              <a:t>can be answered from “In your head”.</a:t>
            </a:r>
            <a:endParaRPr lang="en-AU" sz="2300" b="1" u="sng" dirty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Some examples of evaluative questions to ask your child might be:</a:t>
            </a:r>
          </a:p>
          <a:p>
            <a:r>
              <a:rPr lang="en-AU" b="1" dirty="0">
                <a:solidFill>
                  <a:srgbClr val="7030A0"/>
                </a:solidFill>
              </a:rPr>
              <a:t>What is your opinion of……?</a:t>
            </a:r>
          </a:p>
          <a:p>
            <a:r>
              <a:rPr lang="en-AU" b="1" dirty="0" smtClean="0">
                <a:solidFill>
                  <a:srgbClr val="7030A0"/>
                </a:solidFill>
              </a:rPr>
              <a:t>Do </a:t>
            </a:r>
            <a:r>
              <a:rPr lang="en-AU" b="1" dirty="0">
                <a:solidFill>
                  <a:srgbClr val="7030A0"/>
                </a:solidFill>
              </a:rPr>
              <a:t>you think ---- is a good or bad thing</a:t>
            </a:r>
            <a:r>
              <a:rPr lang="en-AU" b="1" dirty="0" smtClean="0">
                <a:solidFill>
                  <a:srgbClr val="7030A0"/>
                </a:solidFill>
              </a:rPr>
              <a:t>….</a:t>
            </a:r>
          </a:p>
          <a:p>
            <a:r>
              <a:rPr lang="en-AU" b="1" dirty="0">
                <a:solidFill>
                  <a:srgbClr val="7030A0"/>
                </a:solidFill>
              </a:rPr>
              <a:t>How did you feel about…..?</a:t>
            </a:r>
          </a:p>
          <a:p>
            <a:r>
              <a:rPr lang="en-AU" b="1" dirty="0" smtClean="0">
                <a:solidFill>
                  <a:srgbClr val="7030A0"/>
                </a:solidFill>
              </a:rPr>
              <a:t>What </a:t>
            </a:r>
            <a:r>
              <a:rPr lang="en-AU" b="1" dirty="0">
                <a:solidFill>
                  <a:srgbClr val="7030A0"/>
                </a:solidFill>
              </a:rPr>
              <a:t>would you have done in that situation</a:t>
            </a:r>
            <a:r>
              <a:rPr lang="en-AU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AU" b="1" dirty="0">
                <a:solidFill>
                  <a:srgbClr val="7030A0"/>
                </a:solidFill>
              </a:rPr>
              <a:t>How did this text make you feel?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>
                <a:solidFill>
                  <a:srgbClr val="7030A0"/>
                </a:solidFill>
              </a:rPr>
              <a:t>Evaluative Comprehension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6768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124" y="533400"/>
            <a:ext cx="7848872" cy="5991944"/>
          </a:xfrm>
        </p:spPr>
        <p:txBody>
          <a:bodyPr>
            <a:normAutofit/>
          </a:bodyPr>
          <a:lstStyle/>
          <a:p>
            <a:endParaRPr lang="en-AU" sz="2300" b="1" dirty="0" smtClean="0">
              <a:solidFill>
                <a:srgbClr val="7030A0"/>
              </a:solidFill>
            </a:endParaRPr>
          </a:p>
          <a:p>
            <a:endParaRPr lang="en-AU" sz="2300" b="1" dirty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Retelling </a:t>
            </a:r>
            <a:r>
              <a:rPr lang="en-AU" sz="2300" b="1" dirty="0">
                <a:solidFill>
                  <a:srgbClr val="7030A0"/>
                </a:solidFill>
              </a:rPr>
              <a:t>helps </a:t>
            </a:r>
            <a:r>
              <a:rPr lang="en-AU" sz="2300" b="1" dirty="0" smtClean="0">
                <a:solidFill>
                  <a:srgbClr val="7030A0"/>
                </a:solidFill>
              </a:rPr>
              <a:t>children </a:t>
            </a:r>
            <a:r>
              <a:rPr lang="en-AU" sz="2300" b="1" dirty="0">
                <a:solidFill>
                  <a:srgbClr val="7030A0"/>
                </a:solidFill>
              </a:rPr>
              <a:t>recall what is happening in the story, develop a sense of story structure, and become more accurate in monitoring their understanding</a:t>
            </a:r>
            <a:r>
              <a:rPr lang="en-AU" sz="23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AU" sz="2300" b="1" dirty="0" smtClean="0">
                <a:solidFill>
                  <a:srgbClr val="7030A0"/>
                </a:solidFill>
              </a:rPr>
              <a:t>When children retell a story they tell or present it in a different way.</a:t>
            </a:r>
          </a:p>
          <a:p>
            <a:r>
              <a:rPr lang="en-AU" sz="2300" b="1" dirty="0">
                <a:solidFill>
                  <a:srgbClr val="7030A0"/>
                </a:solidFill>
              </a:rPr>
              <a:t>It is important your child can include the </a:t>
            </a:r>
            <a:r>
              <a:rPr lang="en-AU" sz="2300" b="1" u="sng" dirty="0">
                <a:solidFill>
                  <a:srgbClr val="7030A0"/>
                </a:solidFill>
              </a:rPr>
              <a:t>beginning, middle </a:t>
            </a:r>
            <a:r>
              <a:rPr lang="en-AU" sz="2300" b="1" dirty="0">
                <a:solidFill>
                  <a:srgbClr val="7030A0"/>
                </a:solidFill>
              </a:rPr>
              <a:t>and the </a:t>
            </a:r>
            <a:r>
              <a:rPr lang="en-AU" sz="2300" b="1" u="sng" dirty="0">
                <a:solidFill>
                  <a:srgbClr val="7030A0"/>
                </a:solidFill>
              </a:rPr>
              <a:t>end </a:t>
            </a:r>
            <a:r>
              <a:rPr lang="en-AU" sz="2300" b="1" dirty="0">
                <a:solidFill>
                  <a:srgbClr val="7030A0"/>
                </a:solidFill>
              </a:rPr>
              <a:t>of the story in their retell. </a:t>
            </a:r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>
                <a:solidFill>
                  <a:srgbClr val="7030A0"/>
                </a:solidFill>
              </a:rPr>
              <a:t>R</a:t>
            </a:r>
            <a:r>
              <a:rPr lang="en-AU" sz="2300" b="1" dirty="0" smtClean="0">
                <a:solidFill>
                  <a:srgbClr val="7030A0"/>
                </a:solidFill>
              </a:rPr>
              <a:t>etelling </a:t>
            </a:r>
            <a:r>
              <a:rPr lang="en-AU" sz="2300" b="1" dirty="0">
                <a:solidFill>
                  <a:srgbClr val="7030A0"/>
                </a:solidFill>
              </a:rPr>
              <a:t>usually </a:t>
            </a:r>
            <a:r>
              <a:rPr lang="en-AU" sz="2300" b="1" dirty="0" smtClean="0">
                <a:solidFill>
                  <a:srgbClr val="7030A0"/>
                </a:solidFill>
              </a:rPr>
              <a:t>includes the </a:t>
            </a:r>
            <a:r>
              <a:rPr lang="en-AU" sz="2300" b="1" u="sng" dirty="0" smtClean="0">
                <a:solidFill>
                  <a:srgbClr val="7030A0"/>
                </a:solidFill>
              </a:rPr>
              <a:t>characters</a:t>
            </a:r>
            <a:r>
              <a:rPr lang="en-AU" sz="2300" b="1" u="sng" dirty="0">
                <a:solidFill>
                  <a:srgbClr val="7030A0"/>
                </a:solidFill>
              </a:rPr>
              <a:t>, setting, problems</a:t>
            </a:r>
            <a:r>
              <a:rPr lang="en-AU" sz="2300" b="1" dirty="0">
                <a:solidFill>
                  <a:srgbClr val="7030A0"/>
                </a:solidFill>
              </a:rPr>
              <a:t>, and </a:t>
            </a:r>
            <a:r>
              <a:rPr lang="en-AU" sz="2300" b="1" u="sng" dirty="0">
                <a:solidFill>
                  <a:srgbClr val="7030A0"/>
                </a:solidFill>
              </a:rPr>
              <a:t>solution</a:t>
            </a:r>
            <a:r>
              <a:rPr lang="en-AU" sz="2300" b="1" dirty="0">
                <a:solidFill>
                  <a:srgbClr val="7030A0"/>
                </a:solidFill>
              </a:rPr>
              <a:t> or the </a:t>
            </a:r>
            <a:r>
              <a:rPr lang="en-AU" sz="2300" b="1" u="sng" dirty="0">
                <a:solidFill>
                  <a:srgbClr val="7030A0"/>
                </a:solidFill>
              </a:rPr>
              <a:t>main ideas </a:t>
            </a:r>
            <a:r>
              <a:rPr lang="en-AU" sz="2300" b="1" dirty="0">
                <a:solidFill>
                  <a:srgbClr val="7030A0"/>
                </a:solidFill>
              </a:rPr>
              <a:t>of the </a:t>
            </a:r>
            <a:r>
              <a:rPr lang="en-AU" sz="2300" b="1" dirty="0" smtClean="0">
                <a:solidFill>
                  <a:srgbClr val="7030A0"/>
                </a:solidFill>
              </a:rPr>
              <a:t>book. </a:t>
            </a:r>
            <a:r>
              <a:rPr lang="en-AU" sz="2300" b="1" dirty="0">
                <a:solidFill>
                  <a:srgbClr val="7030A0"/>
                </a:solidFill>
              </a:rPr>
              <a:t>It </a:t>
            </a:r>
            <a:r>
              <a:rPr lang="en-AU" sz="2300" b="1" dirty="0" smtClean="0">
                <a:solidFill>
                  <a:srgbClr val="7030A0"/>
                </a:solidFill>
              </a:rPr>
              <a:t>involves telling </a:t>
            </a:r>
            <a:r>
              <a:rPr lang="en-AU" sz="2300" b="1" dirty="0">
                <a:solidFill>
                  <a:srgbClr val="7030A0"/>
                </a:solidFill>
              </a:rPr>
              <a:t>what is important in the story without telling too much</a:t>
            </a:r>
            <a:r>
              <a:rPr lang="en-AU" sz="2300" b="1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5138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500" b="1" dirty="0" smtClean="0">
                <a:solidFill>
                  <a:srgbClr val="7030A0"/>
                </a:solidFill>
              </a:rPr>
              <a:t>Retell </a:t>
            </a:r>
            <a:endParaRPr lang="en-AU" sz="65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6" y="764704"/>
            <a:ext cx="322595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2132856"/>
            <a:ext cx="9601200" cy="3886944"/>
          </a:xfrm>
        </p:spPr>
        <p:txBody>
          <a:bodyPr/>
          <a:lstStyle/>
          <a:p>
            <a:r>
              <a:rPr lang="en-AU" sz="2300" b="1" dirty="0">
                <a:solidFill>
                  <a:srgbClr val="7030A0"/>
                </a:solidFill>
              </a:rPr>
              <a:t>To help your child retell the story </a:t>
            </a:r>
            <a:r>
              <a:rPr lang="en-AU" sz="2300" b="1" dirty="0" smtClean="0">
                <a:solidFill>
                  <a:srgbClr val="7030A0"/>
                </a:solidFill>
              </a:rPr>
              <a:t>you can ask them to think </a:t>
            </a:r>
            <a:r>
              <a:rPr lang="en-AU" sz="2300" b="1" dirty="0">
                <a:solidFill>
                  <a:srgbClr val="7030A0"/>
                </a:solidFill>
              </a:rPr>
              <a:t>about what you are reading. Stop and reread if </a:t>
            </a:r>
            <a:r>
              <a:rPr lang="en-AU" sz="2300" b="1" dirty="0" smtClean="0">
                <a:solidFill>
                  <a:srgbClr val="7030A0"/>
                </a:solidFill>
              </a:rPr>
              <a:t>they </a:t>
            </a:r>
            <a:r>
              <a:rPr lang="en-AU" sz="2300" b="1" dirty="0">
                <a:solidFill>
                  <a:srgbClr val="7030A0"/>
                </a:solidFill>
              </a:rPr>
              <a:t>can’t remember.</a:t>
            </a:r>
          </a:p>
          <a:p>
            <a:r>
              <a:rPr lang="en-AU" sz="2300" b="1" dirty="0">
                <a:solidFill>
                  <a:srgbClr val="7030A0"/>
                </a:solidFill>
              </a:rPr>
              <a:t>One way to </a:t>
            </a:r>
            <a:r>
              <a:rPr lang="en-AU" sz="2300" b="1" dirty="0" smtClean="0">
                <a:solidFill>
                  <a:srgbClr val="7030A0"/>
                </a:solidFill>
              </a:rPr>
              <a:t>help them </a:t>
            </a:r>
            <a:r>
              <a:rPr lang="en-AU" sz="2300" b="1" dirty="0">
                <a:solidFill>
                  <a:srgbClr val="7030A0"/>
                </a:solidFill>
              </a:rPr>
              <a:t>how to remember story sequence and character </a:t>
            </a:r>
            <a:r>
              <a:rPr lang="en-AU" sz="2300" b="1" dirty="0" smtClean="0">
                <a:solidFill>
                  <a:srgbClr val="7030A0"/>
                </a:solidFill>
              </a:rPr>
              <a:t>elements in </a:t>
            </a:r>
            <a:r>
              <a:rPr lang="en-AU" sz="2300" b="1" dirty="0">
                <a:solidFill>
                  <a:srgbClr val="7030A0"/>
                </a:solidFill>
              </a:rPr>
              <a:t>the story is by using words such as </a:t>
            </a:r>
            <a:r>
              <a:rPr lang="en-AU" sz="2300" b="1" i="1" dirty="0">
                <a:solidFill>
                  <a:srgbClr val="7030A0"/>
                </a:solidFill>
              </a:rPr>
              <a:t>first</a:t>
            </a:r>
            <a:r>
              <a:rPr lang="en-AU" sz="2300" b="1" dirty="0">
                <a:solidFill>
                  <a:srgbClr val="7030A0"/>
                </a:solidFill>
              </a:rPr>
              <a:t>, </a:t>
            </a:r>
            <a:r>
              <a:rPr lang="en-AU" sz="2300" b="1" i="1" dirty="0">
                <a:solidFill>
                  <a:srgbClr val="7030A0"/>
                </a:solidFill>
              </a:rPr>
              <a:t>next</a:t>
            </a:r>
            <a:r>
              <a:rPr lang="en-AU" sz="2300" b="1" dirty="0">
                <a:solidFill>
                  <a:srgbClr val="7030A0"/>
                </a:solidFill>
              </a:rPr>
              <a:t>, </a:t>
            </a:r>
            <a:r>
              <a:rPr lang="en-AU" sz="2300" b="1" i="1" dirty="0">
                <a:solidFill>
                  <a:srgbClr val="7030A0"/>
                </a:solidFill>
              </a:rPr>
              <a:t>then</a:t>
            </a:r>
            <a:r>
              <a:rPr lang="en-AU" sz="2300" b="1" dirty="0">
                <a:solidFill>
                  <a:srgbClr val="7030A0"/>
                </a:solidFill>
              </a:rPr>
              <a:t>, </a:t>
            </a:r>
            <a:r>
              <a:rPr lang="en-AU" sz="2300" b="1" i="1" dirty="0">
                <a:solidFill>
                  <a:srgbClr val="7030A0"/>
                </a:solidFill>
              </a:rPr>
              <a:t>last</a:t>
            </a:r>
            <a:r>
              <a:rPr lang="en-AU" sz="2300" b="1" dirty="0">
                <a:solidFill>
                  <a:srgbClr val="7030A0"/>
                </a:solidFill>
              </a:rPr>
              <a:t>, and </a:t>
            </a:r>
            <a:r>
              <a:rPr lang="en-AU" sz="2300" b="1" i="1" dirty="0">
                <a:solidFill>
                  <a:srgbClr val="7030A0"/>
                </a:solidFill>
              </a:rPr>
              <a:t>finally</a:t>
            </a:r>
            <a:r>
              <a:rPr lang="en-AU" sz="2300" b="1" dirty="0">
                <a:solidFill>
                  <a:srgbClr val="7030A0"/>
                </a:solidFill>
              </a:rPr>
              <a:t>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500" b="1" dirty="0">
                <a:solidFill>
                  <a:srgbClr val="7030A0"/>
                </a:solidFill>
              </a:rPr>
              <a:t>Retell</a:t>
            </a:r>
            <a:endParaRPr lang="en-AU" sz="6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4046894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1051" y="939522"/>
            <a:ext cx="10138386" cy="54598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AU" sz="8000" b="1" dirty="0" smtClean="0">
                <a:solidFill>
                  <a:srgbClr val="7030A0"/>
                </a:solidFill>
              </a:rPr>
              <a:t>Making Connections</a:t>
            </a:r>
          </a:p>
          <a:p>
            <a:pPr marL="0" indent="0" algn="ctr">
              <a:buNone/>
            </a:pPr>
            <a:endParaRPr lang="en-AU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AU" sz="8000" b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AU" sz="3000" b="1" dirty="0" smtClean="0">
                <a:solidFill>
                  <a:srgbClr val="7030A0"/>
                </a:solidFill>
              </a:rPr>
              <a:t>                                                         </a:t>
            </a:r>
          </a:p>
          <a:p>
            <a:pPr marL="0" indent="0" algn="ctr">
              <a:buNone/>
            </a:pPr>
            <a:r>
              <a:rPr lang="en-AU" sz="3000" b="1" dirty="0" smtClean="0">
                <a:solidFill>
                  <a:srgbClr val="7030A0"/>
                </a:solidFill>
              </a:rPr>
              <a:t>Text to Self               Text </a:t>
            </a:r>
            <a:r>
              <a:rPr lang="en-AU" sz="3000" b="1" dirty="0">
                <a:solidFill>
                  <a:srgbClr val="7030A0"/>
                </a:solidFill>
              </a:rPr>
              <a:t>t</a:t>
            </a:r>
            <a:r>
              <a:rPr lang="en-AU" sz="3000" b="1" dirty="0" smtClean="0">
                <a:solidFill>
                  <a:srgbClr val="7030A0"/>
                </a:solidFill>
              </a:rPr>
              <a:t>o Text 	            Text to World</a:t>
            </a:r>
            <a:endParaRPr lang="en-AU" sz="3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 result for clip art picture of world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2612308"/>
            <a:ext cx="2520280" cy="26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 art picture of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2612308"/>
            <a:ext cx="2163189" cy="23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2350228"/>
            <a:ext cx="17335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892" y="1916832"/>
            <a:ext cx="9865096" cy="4608512"/>
          </a:xfrm>
        </p:spPr>
        <p:txBody>
          <a:bodyPr>
            <a:normAutofit/>
          </a:bodyPr>
          <a:lstStyle/>
          <a:p>
            <a:pPr lvl="0"/>
            <a:r>
              <a:rPr lang="en-AU" sz="2500" b="1" dirty="0">
                <a:solidFill>
                  <a:srgbClr val="7030A0"/>
                </a:solidFill>
              </a:rPr>
              <a:t>That reminds me of </a:t>
            </a:r>
            <a:r>
              <a:rPr lang="en-AU" sz="2500" b="1" dirty="0" smtClean="0">
                <a:solidFill>
                  <a:srgbClr val="7030A0"/>
                </a:solidFill>
              </a:rPr>
              <a:t>……….. </a:t>
            </a:r>
          </a:p>
          <a:p>
            <a:pPr lvl="0"/>
            <a:r>
              <a:rPr lang="en-AU" sz="2500" b="1" dirty="0" smtClean="0">
                <a:solidFill>
                  <a:srgbClr val="7030A0"/>
                </a:solidFill>
              </a:rPr>
              <a:t>That </a:t>
            </a:r>
            <a:r>
              <a:rPr lang="en-AU" sz="2500" b="1" dirty="0">
                <a:solidFill>
                  <a:srgbClr val="7030A0"/>
                </a:solidFill>
              </a:rPr>
              <a:t>makes me think of a time </a:t>
            </a:r>
            <a:r>
              <a:rPr lang="en-AU" sz="2500" b="1" dirty="0" smtClean="0">
                <a:solidFill>
                  <a:srgbClr val="7030A0"/>
                </a:solidFill>
              </a:rPr>
              <a:t>when ………..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>
                <a:solidFill>
                  <a:srgbClr val="7030A0"/>
                </a:solidFill>
              </a:rPr>
              <a:t>I felt </a:t>
            </a:r>
            <a:r>
              <a:rPr lang="en-AU" sz="2500" b="1" dirty="0" smtClean="0">
                <a:solidFill>
                  <a:srgbClr val="7030A0"/>
                </a:solidFill>
              </a:rPr>
              <a:t>like ……… (character</a:t>
            </a:r>
            <a:r>
              <a:rPr lang="en-AU" sz="2500" b="1" dirty="0">
                <a:solidFill>
                  <a:srgbClr val="7030A0"/>
                </a:solidFill>
              </a:rPr>
              <a:t>) </a:t>
            </a:r>
            <a:r>
              <a:rPr lang="en-AU" sz="2500" b="1" dirty="0" smtClean="0">
                <a:solidFill>
                  <a:srgbClr val="7030A0"/>
                </a:solidFill>
              </a:rPr>
              <a:t>when ……….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 smtClean="0">
                <a:solidFill>
                  <a:srgbClr val="7030A0"/>
                </a:solidFill>
              </a:rPr>
              <a:t>I </a:t>
            </a:r>
            <a:r>
              <a:rPr lang="en-AU" sz="2500" b="1" dirty="0">
                <a:solidFill>
                  <a:srgbClr val="7030A0"/>
                </a:solidFill>
              </a:rPr>
              <a:t>know a person like this character </a:t>
            </a:r>
            <a:r>
              <a:rPr lang="en-AU" sz="2500" b="1" dirty="0" smtClean="0">
                <a:solidFill>
                  <a:srgbClr val="7030A0"/>
                </a:solidFill>
              </a:rPr>
              <a:t>………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 smtClean="0">
                <a:solidFill>
                  <a:srgbClr val="7030A0"/>
                </a:solidFill>
              </a:rPr>
              <a:t>I </a:t>
            </a:r>
            <a:r>
              <a:rPr lang="en-AU" sz="2500" b="1" dirty="0">
                <a:solidFill>
                  <a:srgbClr val="7030A0"/>
                </a:solidFill>
              </a:rPr>
              <a:t>would have felt differently from </a:t>
            </a:r>
            <a:r>
              <a:rPr lang="en-AU" sz="2500" b="1" dirty="0" smtClean="0">
                <a:solidFill>
                  <a:srgbClr val="7030A0"/>
                </a:solidFill>
              </a:rPr>
              <a:t>………. </a:t>
            </a:r>
            <a:r>
              <a:rPr lang="en-AU" sz="2500" b="1" dirty="0">
                <a:solidFill>
                  <a:srgbClr val="7030A0"/>
                </a:solidFill>
              </a:rPr>
              <a:t>b</a:t>
            </a:r>
            <a:r>
              <a:rPr lang="en-AU" sz="2500" b="1" dirty="0" smtClean="0">
                <a:solidFill>
                  <a:srgbClr val="7030A0"/>
                </a:solidFill>
              </a:rPr>
              <a:t>ecause ……….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>
                <a:solidFill>
                  <a:srgbClr val="7030A0"/>
                </a:solidFill>
              </a:rPr>
              <a:t>That part is similar to in my life </a:t>
            </a:r>
            <a:r>
              <a:rPr lang="en-AU" sz="2500" b="1" dirty="0" smtClean="0">
                <a:solidFill>
                  <a:srgbClr val="7030A0"/>
                </a:solidFill>
              </a:rPr>
              <a:t>because ………...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>
                <a:solidFill>
                  <a:srgbClr val="7030A0"/>
                </a:solidFill>
              </a:rPr>
              <a:t>That is different from my life </a:t>
            </a:r>
            <a:r>
              <a:rPr lang="en-AU" sz="2500" b="1" dirty="0" smtClean="0">
                <a:solidFill>
                  <a:srgbClr val="7030A0"/>
                </a:solidFill>
              </a:rPr>
              <a:t>because ……….</a:t>
            </a:r>
            <a:endParaRPr lang="en-AU" sz="2500" b="1" dirty="0">
              <a:solidFill>
                <a:srgbClr val="7030A0"/>
              </a:solidFill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Making Text to Self Connections</a:t>
            </a:r>
            <a:endParaRPr lang="en-A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D:\Users\01877719\AppData\Local\Microsoft\Windows\Temporary Internet Files\Content.IE5\GS8YTP3T\MC900088956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53" y="1268760"/>
            <a:ext cx="1771650" cy="100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The 15 minutes you spend reading with your child will be the </a:t>
            </a:r>
          </a:p>
          <a:p>
            <a:pPr marL="0" lvl="0" indent="0" algn="ctr">
              <a:buNone/>
            </a:pPr>
            <a:r>
              <a:rPr lang="en-US" sz="6000" b="1" dirty="0" smtClean="0">
                <a:solidFill>
                  <a:srgbClr val="7030A0"/>
                </a:solidFill>
              </a:rPr>
              <a:t>most important               </a:t>
            </a:r>
            <a:r>
              <a:rPr lang="en-US" sz="6000" dirty="0" smtClean="0">
                <a:solidFill>
                  <a:srgbClr val="7030A0"/>
                </a:solidFill>
              </a:rPr>
              <a:t>15 minutes of your day.</a:t>
            </a:r>
          </a:p>
          <a:p>
            <a:pPr marL="457200" lvl="0" indent="-457200">
              <a:buAutoNum type="arabicPeriod"/>
            </a:pPr>
            <a:endParaRPr lang="en-US" sz="1800" dirty="0" smtClean="0"/>
          </a:p>
        </p:txBody>
      </p:sp>
      <p:sp>
        <p:nvSpPr>
          <p:cNvPr id="2" name="AutoShape 2" descr="Image result for child eating cartoon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278760"/>
            <a:ext cx="1668478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3278760"/>
            <a:ext cx="15806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3852" y="1700808"/>
            <a:ext cx="10525746" cy="4464496"/>
          </a:xfrm>
        </p:spPr>
        <p:txBody>
          <a:bodyPr>
            <a:normAutofit/>
          </a:bodyPr>
          <a:lstStyle/>
          <a:p>
            <a:r>
              <a:rPr lang="en-AU" sz="3000" b="1" dirty="0" smtClean="0">
                <a:solidFill>
                  <a:srgbClr val="7030A0"/>
                </a:solidFill>
              </a:rPr>
              <a:t>What </a:t>
            </a:r>
            <a:r>
              <a:rPr lang="en-AU" sz="3000" b="1" dirty="0">
                <a:solidFill>
                  <a:srgbClr val="7030A0"/>
                </a:solidFill>
              </a:rPr>
              <a:t>does this remind me of in another book I’ve read? 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is this text similar to other things I’ve read? 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is this different from other books I’ve read?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Have </a:t>
            </a:r>
            <a:r>
              <a:rPr lang="en-AU" sz="3000" b="1" dirty="0">
                <a:solidFill>
                  <a:srgbClr val="7030A0"/>
                </a:solidFill>
              </a:rPr>
              <a:t>I read about something like this </a:t>
            </a:r>
            <a:r>
              <a:rPr lang="en-AU" sz="3000" b="1" dirty="0" smtClean="0">
                <a:solidFill>
                  <a:srgbClr val="7030A0"/>
                </a:solidFill>
              </a:rPr>
              <a:t>before?</a:t>
            </a:r>
            <a:endParaRPr lang="en-AU" sz="30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Making Text to Text Connections</a:t>
            </a:r>
            <a:endParaRPr lang="en-A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3852" y="1628800"/>
            <a:ext cx="9793088" cy="4680520"/>
          </a:xfrm>
        </p:spPr>
        <p:txBody>
          <a:bodyPr>
            <a:noAutofit/>
          </a:bodyPr>
          <a:lstStyle/>
          <a:p>
            <a:r>
              <a:rPr lang="en-AU" sz="3000" b="1" dirty="0">
                <a:solidFill>
                  <a:srgbClr val="7030A0"/>
                </a:solidFill>
              </a:rPr>
              <a:t>What does this remind me of in the real world?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is this text similar to things that happen in the real world? 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is this different from things that happen in the real world? 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did that part relate to the world around me?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Text to World</a:t>
            </a:r>
            <a:endParaRPr lang="en-A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7400" b="1" dirty="0" smtClean="0">
                <a:solidFill>
                  <a:srgbClr val="7030A0"/>
                </a:solidFill>
              </a:rPr>
              <a:t>Visualising </a:t>
            </a:r>
            <a:endParaRPr lang="en-AU" sz="7400" b="1" dirty="0">
              <a:solidFill>
                <a:srgbClr val="7030A0"/>
              </a:solidFill>
            </a:endParaRPr>
          </a:p>
        </p:txBody>
      </p:sp>
      <p:pic>
        <p:nvPicPr>
          <p:cNvPr id="3078" name="Picture 6" descr="Image result for visualising for k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3169216"/>
            <a:ext cx="2144266" cy="21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2276872"/>
            <a:ext cx="3202533" cy="40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visualising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2276872"/>
            <a:ext cx="2952328" cy="39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892" y="764704"/>
            <a:ext cx="9937104" cy="5688632"/>
          </a:xfrm>
        </p:spPr>
        <p:txBody>
          <a:bodyPr>
            <a:normAutofit fontScale="92500" lnSpcReduction="10000"/>
          </a:bodyPr>
          <a:lstStyle/>
          <a:p>
            <a:r>
              <a:rPr lang="en-AU" sz="2500" b="1" dirty="0" smtClean="0">
                <a:solidFill>
                  <a:srgbClr val="7030A0"/>
                </a:solidFill>
              </a:rPr>
              <a:t>Visualising is when your child can </a:t>
            </a:r>
            <a:r>
              <a:rPr lang="en-AU" sz="2500" b="1" dirty="0">
                <a:solidFill>
                  <a:srgbClr val="7030A0"/>
                </a:solidFill>
              </a:rPr>
              <a:t>make a </a:t>
            </a:r>
            <a:r>
              <a:rPr lang="en-AU" sz="2500" b="1" dirty="0" smtClean="0">
                <a:solidFill>
                  <a:srgbClr val="7030A0"/>
                </a:solidFill>
              </a:rPr>
              <a:t>picture or movie </a:t>
            </a:r>
            <a:r>
              <a:rPr lang="en-AU" sz="2500" b="1" dirty="0">
                <a:solidFill>
                  <a:srgbClr val="7030A0"/>
                </a:solidFill>
              </a:rPr>
              <a:t>in </a:t>
            </a:r>
            <a:r>
              <a:rPr lang="en-AU" sz="2500" b="1" dirty="0" smtClean="0">
                <a:solidFill>
                  <a:srgbClr val="7030A0"/>
                </a:solidFill>
              </a:rPr>
              <a:t>their </a:t>
            </a:r>
            <a:r>
              <a:rPr lang="en-AU" sz="2500" b="1" dirty="0">
                <a:solidFill>
                  <a:srgbClr val="7030A0"/>
                </a:solidFill>
              </a:rPr>
              <a:t>head about what </a:t>
            </a:r>
            <a:r>
              <a:rPr lang="en-AU" sz="2500" b="1" dirty="0" smtClean="0">
                <a:solidFill>
                  <a:srgbClr val="7030A0"/>
                </a:solidFill>
              </a:rPr>
              <a:t>they </a:t>
            </a:r>
            <a:r>
              <a:rPr lang="en-AU" sz="2500" b="1" dirty="0">
                <a:solidFill>
                  <a:srgbClr val="7030A0"/>
                </a:solidFill>
              </a:rPr>
              <a:t>are </a:t>
            </a:r>
            <a:r>
              <a:rPr lang="en-AU" sz="2500" b="1" dirty="0" smtClean="0">
                <a:solidFill>
                  <a:srgbClr val="7030A0"/>
                </a:solidFill>
              </a:rPr>
              <a:t>reading.</a:t>
            </a:r>
          </a:p>
          <a:p>
            <a:r>
              <a:rPr lang="en-AU" sz="2500" b="1" dirty="0" smtClean="0">
                <a:solidFill>
                  <a:srgbClr val="7030A0"/>
                </a:solidFill>
              </a:rPr>
              <a:t>Visualising enhances your child’s comprehension about what they are reading.</a:t>
            </a:r>
          </a:p>
          <a:p>
            <a:pPr lvl="0"/>
            <a:r>
              <a:rPr lang="en-AU" sz="2600" b="1" dirty="0" smtClean="0">
                <a:solidFill>
                  <a:srgbClr val="7030A0"/>
                </a:solidFill>
              </a:rPr>
              <a:t>You can help your child to visualise by doing the following:</a:t>
            </a:r>
          </a:p>
          <a:p>
            <a:pPr lvl="0"/>
            <a:r>
              <a:rPr lang="en-AU" sz="2600" b="1" dirty="0" smtClean="0">
                <a:solidFill>
                  <a:srgbClr val="7030A0"/>
                </a:solidFill>
              </a:rPr>
              <a:t>Ask your child to close their eyes and think of a scene, character or event from the text.  Put themselves in the context. Ask them: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What do you think is happening?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Why do you think this happened?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What do you think might happen next?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How does it make you feel?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How do you think the character is feeling?</a:t>
            </a:r>
          </a:p>
          <a:p>
            <a:endParaRPr lang="en-AU" sz="2500" b="1" dirty="0" smtClean="0">
              <a:solidFill>
                <a:srgbClr val="7030A0"/>
              </a:solidFill>
            </a:endParaRPr>
          </a:p>
          <a:p>
            <a:endParaRPr lang="en-AU" sz="2500" b="1" dirty="0" smtClean="0">
              <a:solidFill>
                <a:srgbClr val="7030A0"/>
              </a:solidFill>
            </a:endParaRPr>
          </a:p>
          <a:p>
            <a:endParaRPr lang="en-AU" sz="2500" b="1" dirty="0">
              <a:solidFill>
                <a:srgbClr val="7030A0"/>
              </a:solidFill>
            </a:endParaRPr>
          </a:p>
          <a:p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chemeClr val="accent1"/>
                </a:solidFill>
              </a:rPr>
              <a:t>Sign your child’s reading diary.</a:t>
            </a:r>
            <a:endParaRPr lang="en-US" sz="71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It is important that you sign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each night to show that you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have worked together.</a:t>
            </a:r>
            <a:endParaRPr lang="en-US" sz="3900" dirty="0" smtClean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16" y="3212976"/>
            <a:ext cx="1830909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2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WHAT IS VOCABULARY?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Vocabulary is all about words — the words in a language or a special set of words you are trying to learn.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Your </a:t>
            </a: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vocabulary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 is the 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  <a:hlinkClick r:id="rId2" tooltip="Definition of total"/>
              </a:rPr>
              <a:t>total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 number of words you 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  <a:hlinkClick r:id="rId3" tooltip="Definition of know"/>
              </a:rPr>
              <a:t>know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 in a particular language. A rich vocabulary supports reading comprehension, learning about the world, encountering new ideas, enjoying the beauty of language. </a:t>
            </a:r>
          </a:p>
          <a:p>
            <a:pPr marL="0" indent="0">
              <a:buNone/>
            </a:pPr>
            <a:endParaRPr lang="en-A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AutoNum type="arabicPeriod"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sz="39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99" y="1124744"/>
            <a:ext cx="1665971" cy="150889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69737" y="286544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Stone Sans ITC TT-SemiIta" pitchFamily="-108" charset="0"/>
              </a:rPr>
              <a:t>Why is a rich vocabulary important?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Stone Sans ITC TT-SemiIta" pitchFamily="-10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35457" y="1037886"/>
            <a:ext cx="82828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 3" panose="05040102010807070707" pitchFamily="18" charset="2"/>
              <a:buChar char="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  <a:sym typeface="Wingdings 3" pitchFamily="-108" charset="2"/>
              </a:rPr>
              <a:t>Research shows that a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rich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  <a:ea typeface="+mn-ea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  <a:ea typeface="+mn-ea"/>
              </a:rPr>
              <a:t>vocabulary is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  <a:ea typeface="+mn-ea"/>
              </a:rPr>
              <a:t>critical for understanding what we read (reading comprehension).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 3" panose="05040102010807070707" pitchFamily="18" charset="2"/>
              <a:buChar char=""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  <a:ea typeface="+mn-ea"/>
              </a:rPr>
              <a:t>any studies have proven that a rich vocabulary is highly related to academic success. 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one Sans ITC TT-SemiIta" pitchFamily="-108" charset="0"/>
              <a:ea typeface="+mn-e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34836" y="3149953"/>
            <a:ext cx="7869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35457" y="4271557"/>
            <a:ext cx="84845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  <a:sym typeface="Wingdings 3" pitchFamily="-108" charset="2"/>
              </a:rPr>
              <a:t>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 We have the opportunity and       responsibility to increase our students’ word knowledge to enable them to become highly achieving learners.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84075" y="4057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404664"/>
            <a:ext cx="9073008" cy="615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77988" y="332656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Stone Sans ITC TT-Bold" pitchFamily="-108" charset="0"/>
              </a:rPr>
              <a:t>Which words make up a rich vocabulary?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Stone Sans ITC TT-SemiIta" pitchFamily="-10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54188" y="1170856"/>
            <a:ext cx="75438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Tier 1 Words: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Basic words: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" pitchFamily="-108" charset="0"/>
              </a:rPr>
              <a:t>clock, baby, happy, walk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77988" y="2313856"/>
            <a:ext cx="754380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Tier 2 Words: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Words that occur quite often in written or spoken texts for mature language users across all topics and content areas: require, conceal, enthusiastic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54188" y="4676056"/>
            <a:ext cx="7543800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Tier 3 Words: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one Sans ITC TT-SemiIta" pitchFamily="-108" charset="0"/>
              </a:rPr>
              <a:t>Low-use, topic specific: ecosystem, condensation, friction, gravity, velocity, metamorphosis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78971" y="692696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Stone Sans ITC TT-Bold" pitchFamily="-108" charset="0"/>
              </a:rPr>
              <a:t>How do we build children’s vocabularies?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Stone Sans ITC TT-SemiIta" pitchFamily="-10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61964" y="2276872"/>
            <a:ext cx="7543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 ITC TT-Bold" pitchFamily="-108" charset="0"/>
                <a:ea typeface="ＭＳ Ｐゴシック" pitchFamily="-108" charset="-128"/>
              </a:defRPr>
            </a:lvl9pPr>
          </a:lstStyle>
          <a:p>
            <a:pPr marL="571500" indent="-5715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mature words as part of your conversations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If a child can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say Tyrannosaurus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Rex they can say most anything!</a:t>
            </a:r>
          </a:p>
          <a:p>
            <a:pPr marL="571500" indent="-5715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Foster a love of words and their origins and meanings.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books aloud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your child. Support your child to be on the lookout for interesting words in the story. Help them become a Word Wizard …                  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1500" indent="-5715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9" descr="Image result for wizard images cart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11" y="4478953"/>
            <a:ext cx="1203960" cy="139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3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600" b="1" dirty="0">
                <a:solidFill>
                  <a:srgbClr val="7030A0"/>
                </a:solidFill>
              </a:rPr>
              <a:t>S</a:t>
            </a:r>
            <a:r>
              <a:rPr lang="en-US" sz="6600" b="1" dirty="0" smtClean="0">
                <a:solidFill>
                  <a:srgbClr val="7030A0"/>
                </a:solidFill>
              </a:rPr>
              <a:t>tart 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rgbClr val="7030A0"/>
                </a:solidFill>
              </a:rPr>
              <a:t>Home Learning after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rgbClr val="7030A0"/>
                </a:solidFill>
              </a:rPr>
              <a:t>your child has had a break.</a:t>
            </a:r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sp>
        <p:nvSpPr>
          <p:cNvPr id="2" name="AutoShape 2" descr="Image result for child eating cartoon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4238258"/>
            <a:ext cx="2882280" cy="2159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509702"/>
            <a:ext cx="2808312" cy="21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692696"/>
            <a:ext cx="9601200" cy="5327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8000" b="1" dirty="0" smtClean="0">
                <a:solidFill>
                  <a:schemeClr val="accent1"/>
                </a:solidFill>
              </a:rPr>
              <a:t>Year </a:t>
            </a:r>
            <a:r>
              <a:rPr lang="en-US" sz="7200" b="1" dirty="0">
                <a:solidFill>
                  <a:schemeClr val="accent1"/>
                </a:solidFill>
              </a:rPr>
              <a:t>2</a:t>
            </a:r>
            <a:r>
              <a:rPr lang="en-US" sz="7200" b="1" dirty="0" smtClean="0">
                <a:solidFill>
                  <a:schemeClr val="accent1"/>
                </a:solidFill>
              </a:rPr>
              <a:t>  Benchmarks</a:t>
            </a:r>
            <a:endParaRPr lang="en-US" sz="8000" b="1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To be able to read at level 20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To recognize 307 Oxford Words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2060848"/>
            <a:ext cx="3962400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 noGrp="1"/>
          </p:cNvSpPr>
          <p:nvPr>
            <p:ph idx="1"/>
          </p:nvPr>
        </p:nvSpPr>
        <p:spPr>
          <a:xfrm>
            <a:off x="1522413" y="692696"/>
            <a:ext cx="9601200" cy="5342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5200" dirty="0" smtClean="0">
                <a:solidFill>
                  <a:schemeClr val="accent1"/>
                </a:solidFill>
              </a:rPr>
              <a:t>The time you spend with your child now, will make                    a huge difference                      to their confidence                             and their ability to                     learn for the rest of                       their lives.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988840"/>
            <a:ext cx="30823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85900" y="476672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chemeClr val="accent1"/>
                </a:solidFill>
              </a:rPr>
              <a:t>Enjoy the 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chemeClr val="accent1"/>
                </a:solidFill>
              </a:rPr>
              <a:t>experience together!</a:t>
            </a:r>
          </a:p>
          <a:p>
            <a:pPr marL="0" lvl="0" indent="0" algn="ctr">
              <a:buNone/>
            </a:pPr>
            <a:endParaRPr lang="en-US" sz="6600" b="1" dirty="0" smtClean="0">
              <a:solidFill>
                <a:schemeClr val="accent1"/>
              </a:solidFill>
            </a:endParaRPr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501008"/>
            <a:ext cx="39624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3723144"/>
            <a:ext cx="3311254" cy="2426568"/>
          </a:xfrm>
        </p:spPr>
      </p:pic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260648"/>
            <a:ext cx="9601200" cy="575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7030A0"/>
                </a:solidFill>
              </a:rPr>
              <a:t>Make sure you </a:t>
            </a:r>
            <a:r>
              <a:rPr lang="en-US" sz="6000" b="1" dirty="0" smtClean="0">
                <a:solidFill>
                  <a:srgbClr val="7030A0"/>
                </a:solidFill>
              </a:rPr>
              <a:t>can </a:t>
            </a:r>
            <a:r>
              <a:rPr lang="en-US" sz="6000" b="1" dirty="0">
                <a:solidFill>
                  <a:srgbClr val="7030A0"/>
                </a:solidFill>
              </a:rPr>
              <a:t>provide </a:t>
            </a:r>
            <a:r>
              <a:rPr lang="en-US" sz="6000" b="1" dirty="0" smtClean="0">
                <a:solidFill>
                  <a:srgbClr val="7030A0"/>
                </a:solidFill>
              </a:rPr>
              <a:t>10 - 15 </a:t>
            </a:r>
            <a:r>
              <a:rPr lang="en-US" sz="6000" b="1" dirty="0">
                <a:solidFill>
                  <a:srgbClr val="7030A0"/>
                </a:solidFill>
              </a:rPr>
              <a:t>minutes of uninterrupted </a:t>
            </a:r>
            <a:r>
              <a:rPr lang="en-US" sz="6000" b="1" dirty="0" smtClean="0">
                <a:solidFill>
                  <a:srgbClr val="7030A0"/>
                </a:solidFill>
              </a:rPr>
              <a:t>time.</a:t>
            </a:r>
            <a:endParaRPr lang="en-US" sz="6000" b="1" dirty="0">
              <a:solidFill>
                <a:srgbClr val="7030A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3646718"/>
            <a:ext cx="3774630" cy="25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rgbClr val="7030A0"/>
                </a:solidFill>
              </a:rPr>
              <a:t>Listen to your child read the new book independently.</a:t>
            </a:r>
            <a:endParaRPr lang="en-US" sz="7100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3900" dirty="0" smtClean="0">
                <a:solidFill>
                  <a:srgbClr val="7030A0"/>
                </a:solidFill>
              </a:rPr>
              <a:t>If your child comes across a tricky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rgbClr val="7030A0"/>
                </a:solidFill>
              </a:rPr>
              <a:t>word which they are not attempting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rgbClr val="7030A0"/>
                </a:solidFill>
              </a:rPr>
              <a:t>to work out independently, </a:t>
            </a:r>
          </a:p>
          <a:p>
            <a:pPr marL="0" lvl="0" indent="0"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don’t</a:t>
            </a:r>
            <a:r>
              <a:rPr lang="en-US" sz="3900" dirty="0" smtClean="0">
                <a:solidFill>
                  <a:srgbClr val="7030A0"/>
                </a:solidFill>
              </a:rPr>
              <a:t> tell them the word.</a:t>
            </a:r>
          </a:p>
          <a:p>
            <a:pPr marL="0" lvl="0" indent="0"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Encourage them to use a reading strategy.</a:t>
            </a:r>
            <a:endParaRPr lang="en-US" sz="3900" b="1" dirty="0">
              <a:solidFill>
                <a:srgbClr val="7030A0"/>
              </a:solidFill>
            </a:endParaRPr>
          </a:p>
          <a:p>
            <a:pPr marL="457200" lvl="0" indent="-457200">
              <a:buAutoNum type="arabicPeriod"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748" y="2924944"/>
            <a:ext cx="253758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9876" y="3645024"/>
            <a:ext cx="9601200" cy="2088232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Strategies are things the children </a:t>
            </a:r>
            <a:r>
              <a:rPr lang="en-US" sz="3200" dirty="0" smtClean="0">
                <a:solidFill>
                  <a:srgbClr val="7030A0"/>
                </a:solidFill>
              </a:rPr>
              <a:t>can 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do </a:t>
            </a:r>
            <a:r>
              <a:rPr lang="en-US" sz="3200" dirty="0">
                <a:solidFill>
                  <a:srgbClr val="7030A0"/>
                </a:solidFill>
              </a:rPr>
              <a:t>to </a:t>
            </a:r>
            <a:r>
              <a:rPr lang="en-US" sz="3200" dirty="0" smtClean="0">
                <a:solidFill>
                  <a:srgbClr val="7030A0"/>
                </a:solidFill>
              </a:rPr>
              <a:t>help </a:t>
            </a:r>
            <a:r>
              <a:rPr lang="en-US" sz="3200" dirty="0">
                <a:solidFill>
                  <a:srgbClr val="7030A0"/>
                </a:solidFill>
              </a:rPr>
              <a:t>them work out a word that </a:t>
            </a:r>
            <a:endParaRPr lang="en-US" sz="32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they </a:t>
            </a:r>
            <a:r>
              <a:rPr lang="en-US" sz="3200" dirty="0">
                <a:solidFill>
                  <a:srgbClr val="7030A0"/>
                </a:solidFill>
              </a:rPr>
              <a:t>do not </a:t>
            </a:r>
            <a:r>
              <a:rPr lang="en-US" sz="3200" dirty="0" smtClean="0">
                <a:solidFill>
                  <a:srgbClr val="7030A0"/>
                </a:solidFill>
              </a:rPr>
              <a:t>recognize </a:t>
            </a:r>
            <a:r>
              <a:rPr lang="en-US" sz="3200" dirty="0">
                <a:solidFill>
                  <a:srgbClr val="7030A0"/>
                </a:solidFill>
              </a:rPr>
              <a:t>automatically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5940" y="1988840"/>
            <a:ext cx="9601200" cy="1143000"/>
          </a:xfrm>
        </p:spPr>
        <p:txBody>
          <a:bodyPr>
            <a:noAutofit/>
          </a:bodyPr>
          <a:lstStyle/>
          <a:p>
            <a:r>
              <a:rPr lang="en-AU" sz="8000" b="1" dirty="0" smtClean="0">
                <a:solidFill>
                  <a:schemeClr val="accent1"/>
                </a:solidFill>
              </a:rPr>
              <a:t>   </a:t>
            </a:r>
            <a:r>
              <a:rPr lang="en-AU" sz="8000" b="1" dirty="0" smtClean="0">
                <a:solidFill>
                  <a:srgbClr val="7030A0"/>
                </a:solidFill>
              </a:rPr>
              <a:t>Reading</a:t>
            </a:r>
            <a:r>
              <a:rPr lang="en-AU" sz="8000" b="1" dirty="0" smtClean="0">
                <a:solidFill>
                  <a:schemeClr val="accent1"/>
                </a:solidFill>
              </a:rPr>
              <a:t> </a:t>
            </a:r>
            <a:br>
              <a:rPr lang="en-AU" sz="8000" b="1" dirty="0" smtClean="0">
                <a:solidFill>
                  <a:schemeClr val="accent1"/>
                </a:solidFill>
              </a:rPr>
            </a:br>
            <a:r>
              <a:rPr lang="en-AU" sz="8000" b="1" dirty="0" smtClean="0">
                <a:solidFill>
                  <a:schemeClr val="accent1"/>
                </a:solidFill>
              </a:rPr>
              <a:t>  </a:t>
            </a:r>
            <a:r>
              <a:rPr lang="en-AU" sz="8000" b="1" dirty="0" smtClean="0">
                <a:solidFill>
                  <a:srgbClr val="7030A0"/>
                </a:solidFill>
              </a:rPr>
              <a:t>Strategies</a:t>
            </a:r>
            <a:endParaRPr lang="en-AU" sz="8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032" y="909464"/>
            <a:ext cx="2223108" cy="5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rgbClr val="7030A0"/>
                </a:solidFill>
              </a:rPr>
              <a:t>Discuss the book together</a:t>
            </a: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.</a:t>
            </a:r>
            <a:endParaRPr lang="en-US" sz="39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3426493"/>
            <a:ext cx="2233614" cy="1774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3392193"/>
            <a:ext cx="1966055" cy="1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836" y="1772816"/>
            <a:ext cx="10213778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AU" sz="2800" b="1" dirty="0" smtClean="0">
                <a:solidFill>
                  <a:srgbClr val="7030A0"/>
                </a:solidFill>
              </a:rPr>
              <a:t>Accuracy                          Rate                          Expression </a:t>
            </a:r>
            <a:endParaRPr lang="en-AU" sz="28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7500" b="1" dirty="0" smtClean="0"/>
              <a:t>Fluency</a:t>
            </a:r>
            <a:endParaRPr lang="en-AU" sz="7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58" y="2708920"/>
            <a:ext cx="2941005" cy="2293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905000"/>
            <a:ext cx="2286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1" y="2276872"/>
            <a:ext cx="3205945" cy="24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772816"/>
            <a:ext cx="9601200" cy="4246984"/>
          </a:xfrm>
        </p:spPr>
        <p:txBody>
          <a:bodyPr/>
          <a:lstStyle/>
          <a:p>
            <a:r>
              <a:rPr lang="en-AU" sz="2500" b="1" dirty="0">
                <a:solidFill>
                  <a:srgbClr val="7030A0"/>
                </a:solidFill>
              </a:rPr>
              <a:t>Reading is a lot more fun when you are able to understand what you are reading! This is what reading fluency is all </a:t>
            </a:r>
            <a:r>
              <a:rPr lang="en-AU" sz="2500" b="1" dirty="0" smtClean="0">
                <a:solidFill>
                  <a:srgbClr val="7030A0"/>
                </a:solidFill>
              </a:rPr>
              <a:t>about.</a:t>
            </a:r>
          </a:p>
          <a:p>
            <a:r>
              <a:rPr lang="en-AU" sz="2500" b="1" dirty="0" smtClean="0">
                <a:solidFill>
                  <a:srgbClr val="7030A0"/>
                </a:solidFill>
              </a:rPr>
              <a:t>Accuracy refers to </a:t>
            </a:r>
            <a:r>
              <a:rPr lang="en-AU" sz="2500" b="1" dirty="0">
                <a:solidFill>
                  <a:srgbClr val="7030A0"/>
                </a:solidFill>
              </a:rPr>
              <a:t>refers to reading words without mistakes.</a:t>
            </a:r>
            <a:endParaRPr lang="en-AU" sz="2500" b="1" dirty="0" smtClean="0">
              <a:solidFill>
                <a:srgbClr val="7030A0"/>
              </a:solidFill>
            </a:endParaRPr>
          </a:p>
          <a:p>
            <a:r>
              <a:rPr lang="en-AU" sz="2500" b="1" dirty="0">
                <a:solidFill>
                  <a:srgbClr val="7030A0"/>
                </a:solidFill>
              </a:rPr>
              <a:t>To improve your </a:t>
            </a:r>
            <a:r>
              <a:rPr lang="en-AU" sz="2500" b="1" dirty="0" smtClean="0">
                <a:solidFill>
                  <a:srgbClr val="7030A0"/>
                </a:solidFill>
              </a:rPr>
              <a:t>child‘s</a:t>
            </a:r>
            <a:r>
              <a:rPr lang="en-AU" sz="2500" b="1" dirty="0">
                <a:solidFill>
                  <a:srgbClr val="7030A0"/>
                </a:solidFill>
              </a:rPr>
              <a:t> accuracy, have </a:t>
            </a:r>
            <a:r>
              <a:rPr lang="en-AU" sz="2500" b="1" dirty="0" smtClean="0">
                <a:solidFill>
                  <a:srgbClr val="7030A0"/>
                </a:solidFill>
              </a:rPr>
              <a:t>them </a:t>
            </a:r>
            <a:r>
              <a:rPr lang="en-AU" sz="2500" b="1" dirty="0">
                <a:solidFill>
                  <a:srgbClr val="7030A0"/>
                </a:solidFill>
              </a:rPr>
              <a:t>listen to themselves read a passage and </a:t>
            </a:r>
            <a:r>
              <a:rPr lang="en-AU" sz="2500" b="1" dirty="0" smtClean="0">
                <a:solidFill>
                  <a:srgbClr val="7030A0"/>
                </a:solidFill>
              </a:rPr>
              <a:t>then discuss it with them. Does it make sense? Is there a different word that might fit better? It </a:t>
            </a:r>
            <a:r>
              <a:rPr lang="en-AU" sz="2500" b="1" dirty="0">
                <a:solidFill>
                  <a:srgbClr val="7030A0"/>
                </a:solidFill>
              </a:rPr>
              <a:t>is difficult to improve upon something if </a:t>
            </a:r>
            <a:r>
              <a:rPr lang="en-AU" sz="2500" b="1" dirty="0" smtClean="0">
                <a:solidFill>
                  <a:srgbClr val="7030A0"/>
                </a:solidFill>
              </a:rPr>
              <a:t>they </a:t>
            </a:r>
            <a:r>
              <a:rPr lang="en-AU" sz="2500" b="1" dirty="0">
                <a:solidFill>
                  <a:srgbClr val="7030A0"/>
                </a:solidFill>
              </a:rPr>
              <a:t>don’t </a:t>
            </a:r>
            <a:r>
              <a:rPr lang="en-AU" sz="2500" b="1" dirty="0" smtClean="0">
                <a:solidFill>
                  <a:srgbClr val="7030A0"/>
                </a:solidFill>
              </a:rPr>
              <a:t>recognise </a:t>
            </a:r>
            <a:r>
              <a:rPr lang="en-AU" sz="2500" b="1" dirty="0">
                <a:solidFill>
                  <a:srgbClr val="7030A0"/>
                </a:solidFill>
              </a:rPr>
              <a:t>what </a:t>
            </a:r>
            <a:r>
              <a:rPr lang="en-AU" sz="2500" b="1" dirty="0" smtClean="0">
                <a:solidFill>
                  <a:srgbClr val="7030A0"/>
                </a:solidFill>
              </a:rPr>
              <a:t>they </a:t>
            </a:r>
            <a:r>
              <a:rPr lang="en-AU" sz="2500" b="1" dirty="0">
                <a:solidFill>
                  <a:srgbClr val="7030A0"/>
                </a:solidFill>
              </a:rPr>
              <a:t>are doing wrong</a:t>
            </a:r>
            <a:r>
              <a:rPr lang="en-AU" sz="2500" b="1" dirty="0" smtClean="0">
                <a:solidFill>
                  <a:srgbClr val="7030A0"/>
                </a:solidFill>
              </a:rPr>
              <a:t>.</a:t>
            </a:r>
          </a:p>
          <a:p>
            <a:endParaRPr lang="en-AU" sz="2300" b="1" dirty="0" smtClean="0">
              <a:solidFill>
                <a:srgbClr val="7030A0"/>
              </a:solidFill>
            </a:endParaRPr>
          </a:p>
          <a:p>
            <a:endParaRPr lang="en-AU" sz="2500" b="1" dirty="0" smtClean="0">
              <a:solidFill>
                <a:srgbClr val="7030A0"/>
              </a:solidFill>
            </a:endParaRPr>
          </a:p>
          <a:p>
            <a:endParaRPr lang="en-AU" sz="2500" b="1" dirty="0" smtClean="0">
              <a:solidFill>
                <a:srgbClr val="7030A0"/>
              </a:solidFill>
            </a:endParaRPr>
          </a:p>
          <a:p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/>
              <a:t>Accuracy 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28728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0</TotalTime>
  <Words>1272</Words>
  <Application>Microsoft Office PowerPoint</Application>
  <PresentationFormat>Custom</PresentationFormat>
  <Paragraphs>175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Century Gothic</vt:lpstr>
      <vt:lpstr>굴림</vt:lpstr>
      <vt:lpstr>Stone Sans ITC TT-Bold</vt:lpstr>
      <vt:lpstr>Stone Sans ITC TT-Semi</vt:lpstr>
      <vt:lpstr>Stone Sans ITC TT-SemiIta</vt:lpstr>
      <vt:lpstr>Wingdings</vt:lpstr>
      <vt:lpstr>Wingdings 3</vt:lpstr>
      <vt:lpstr>Vertical and Horizontal design template</vt:lpstr>
      <vt:lpstr> How to help your child </vt:lpstr>
      <vt:lpstr>PowerPoint Presentation</vt:lpstr>
      <vt:lpstr>PowerPoint Presentation</vt:lpstr>
      <vt:lpstr>PowerPoint Presentation</vt:lpstr>
      <vt:lpstr>PowerPoint Presentation</vt:lpstr>
      <vt:lpstr>   Reading    Strategies</vt:lpstr>
      <vt:lpstr>PowerPoint Presentation</vt:lpstr>
      <vt:lpstr>Fluency</vt:lpstr>
      <vt:lpstr>Accuracy </vt:lpstr>
      <vt:lpstr>Rate </vt:lpstr>
      <vt:lpstr>Expression</vt:lpstr>
      <vt:lpstr>Comprehension</vt:lpstr>
      <vt:lpstr>Literal Comprehension</vt:lpstr>
      <vt:lpstr>Inferential Comprehension</vt:lpstr>
      <vt:lpstr>Evaluative Comprehension</vt:lpstr>
      <vt:lpstr>Retell </vt:lpstr>
      <vt:lpstr>Retell</vt:lpstr>
      <vt:lpstr>PowerPoint Presentation</vt:lpstr>
      <vt:lpstr>Making Text to Self Connections</vt:lpstr>
      <vt:lpstr>Making Text to Text Connections</vt:lpstr>
      <vt:lpstr>Text to World</vt:lpstr>
      <vt:lpstr>Visualising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2016-06-30T13:30:07Z</dcterms:created>
  <dcterms:modified xsi:type="dcterms:W3CDTF">2019-03-25T22:18:28Z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