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94" r:id="rId3"/>
    <p:sldId id="266" r:id="rId4"/>
    <p:sldId id="258" r:id="rId5"/>
    <p:sldId id="295" r:id="rId6"/>
    <p:sldId id="262" r:id="rId7"/>
    <p:sldId id="296" r:id="rId8"/>
    <p:sldId id="297" r:id="rId9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27" autoAdjust="0"/>
  </p:normalViewPr>
  <p:slideViewPr>
    <p:cSldViewPr>
      <p:cViewPr varScale="1">
        <p:scale>
          <a:sx n="60" d="100"/>
          <a:sy n="60" d="100"/>
        </p:scale>
        <p:origin x="16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86C84-76C3-4FA9-A6A4-25988AD48366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1E64B-3E96-4E79-A3BC-7F348DC74C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6FC04-88E9-4743-A50F-781BA84B2FC6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B6677-A425-4811-AABC-C189230438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518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9pPr>
          </a:lstStyle>
          <a:p>
            <a:fld id="{AC9A9BD7-A6E7-4CFD-B2C3-B22743B6D77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520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9pPr>
          </a:lstStyle>
          <a:p>
            <a:fld id="{DE0AC671-4EE5-4D4A-97E4-953A3C6AC4A0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1677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9pPr>
          </a:lstStyle>
          <a:p>
            <a:fld id="{223C0584-C7AF-4DD5-9F39-33413C531D8E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802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9pPr>
          </a:lstStyle>
          <a:p>
            <a:fld id="{8DDFFD49-E4B3-499B-BF53-3BD6012B6224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8910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9pPr>
          </a:lstStyle>
          <a:p>
            <a:fld id="{A9E6F6CF-CA25-4D3F-BEFA-002A5DC255B1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664" y="3228896"/>
            <a:ext cx="7941310" cy="305895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868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062-B1EE-442B-A044-A98212A3AD5B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6E9-E16E-4FE9-A9CB-965A3EE4D6F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062-B1EE-442B-A044-A98212A3AD5B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6E9-E16E-4FE9-A9CB-965A3EE4D6F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062-B1EE-442B-A044-A98212A3AD5B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6E9-E16E-4FE9-A9CB-965A3EE4D6F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062-B1EE-442B-A044-A98212A3AD5B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6E9-E16E-4FE9-A9CB-965A3EE4D6F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062-B1EE-442B-A044-A98212A3AD5B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6E9-E16E-4FE9-A9CB-965A3EE4D6F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062-B1EE-442B-A044-A98212A3AD5B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6E9-E16E-4FE9-A9CB-965A3EE4D6F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062-B1EE-442B-A044-A98212A3AD5B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6E9-E16E-4FE9-A9CB-965A3EE4D6F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062-B1EE-442B-A044-A98212A3AD5B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6E9-E16E-4FE9-A9CB-965A3EE4D6F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062-B1EE-442B-A044-A98212A3AD5B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6E9-E16E-4FE9-A9CB-965A3EE4D6F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062-B1EE-442B-A044-A98212A3AD5B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6E9-E16E-4FE9-A9CB-965A3EE4D6F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062-B1EE-442B-A044-A98212A3AD5B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26E9-E16E-4FE9-A9CB-965A3EE4D6FA}" type="slidenum">
              <a:rPr lang="en-AU" smtClean="0"/>
              <a:t>‹#›</a:t>
            </a:fld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2A062-B1EE-442B-A044-A98212A3AD5B}" type="datetimeFigureOut">
              <a:rPr lang="en-AU" smtClean="0"/>
              <a:t>15/05/2018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26E9-E16E-4FE9-A9CB-965A3EE4D6FA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linsdictionary.com/dictionary/english/know" TargetMode="External"/><Relationship Id="rId2" Type="http://schemas.openxmlformats.org/officeDocument/2006/relationships/hyperlink" Target="https://www.collinsdictionary.com/dictionary/english/tot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00808"/>
            <a:ext cx="7772400" cy="1447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6600" dirty="0" smtClean="0"/>
              <a:t>Rich Vocabulary Instruction</a:t>
            </a:r>
          </a:p>
        </p:txBody>
      </p:sp>
      <p:pic>
        <p:nvPicPr>
          <p:cNvPr id="409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3611563"/>
            <a:ext cx="34925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84168" y="616530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Michelle Parris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13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125113" cy="924475"/>
          </a:xfrm>
        </p:spPr>
        <p:txBody>
          <a:bodyPr/>
          <a:lstStyle/>
          <a:p>
            <a:r>
              <a:rPr lang="en-AU" sz="4000" dirty="0" smtClean="0">
                <a:solidFill>
                  <a:srgbClr val="FFFF00"/>
                </a:solidFill>
              </a:rPr>
              <a:t>What is a vocabulary?</a:t>
            </a:r>
            <a:endParaRPr lang="en-AU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01" y="1185123"/>
            <a:ext cx="7955046" cy="51241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sz="3600" dirty="0">
                <a:solidFill>
                  <a:srgbClr val="92D050"/>
                </a:solidFill>
              </a:rPr>
              <a:t>Vocabulary is all about words — the words in a language or a special set of words you are trying to learn.</a:t>
            </a:r>
          </a:p>
          <a:p>
            <a:pPr marL="0" indent="0">
              <a:buNone/>
            </a:pPr>
            <a:r>
              <a:rPr lang="en-AU" sz="3200" dirty="0"/>
              <a:t>Your </a:t>
            </a:r>
            <a:r>
              <a:rPr lang="en-AU" sz="3200" b="1" dirty="0"/>
              <a:t>vocabulary</a:t>
            </a:r>
            <a:r>
              <a:rPr lang="en-AU" sz="3200" dirty="0"/>
              <a:t> </a:t>
            </a:r>
            <a:r>
              <a:rPr lang="en-AU" sz="3200" dirty="0" smtClean="0"/>
              <a:t>is the</a:t>
            </a:r>
            <a:r>
              <a:rPr lang="en-AU" sz="3200" dirty="0"/>
              <a:t> </a:t>
            </a:r>
            <a:r>
              <a:rPr lang="en-AU" sz="3200" dirty="0">
                <a:hlinkClick r:id="rId2" tooltip="Definition of total"/>
              </a:rPr>
              <a:t>total</a:t>
            </a:r>
            <a:r>
              <a:rPr lang="en-AU" sz="3200" dirty="0"/>
              <a:t> number of words you </a:t>
            </a:r>
            <a:r>
              <a:rPr lang="en-AU" sz="3200" dirty="0">
                <a:hlinkClick r:id="rId3" tooltip="Definition of know"/>
              </a:rPr>
              <a:t>know</a:t>
            </a:r>
            <a:r>
              <a:rPr lang="en-AU" sz="3200" dirty="0"/>
              <a:t> in a particular language</a:t>
            </a:r>
            <a:r>
              <a:rPr lang="en-AU" sz="3200" dirty="0" smtClean="0"/>
              <a:t>. A rich vocabulary supports reading comprehension, learning about the world, encountering new ideas, enjoying the beauty of language. </a:t>
            </a:r>
            <a:endParaRPr lang="en-AU" sz="32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31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1535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rgbClr val="FFFF00"/>
                </a:solidFill>
                <a:latin typeface="Stone Sans ITC TT-SemiIta" pitchFamily="-108" charset="0"/>
              </a:rPr>
              <a:t>Why is a rich vocabulary important?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51520" y="812877"/>
            <a:ext cx="828288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Wingdings 3" panose="05040102010807070707" pitchFamily="18" charset="2"/>
              <a:buChar char="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  <a:sym typeface="Wingdings 3" pitchFamily="-108" charset="2"/>
              </a:rPr>
              <a:t>Research shows that a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rich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  <a:ea typeface="+mn-ea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  <a:ea typeface="+mn-ea"/>
              </a:rPr>
              <a:t>vocabulary is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  <a:ea typeface="+mn-ea"/>
              </a:rPr>
              <a:t>critical for understanding what we read (reading comprehension).</a:t>
            </a:r>
          </a:p>
          <a:p>
            <a:pPr marL="457200" indent="-457200">
              <a:spcBef>
                <a:spcPct val="50000"/>
              </a:spcBef>
              <a:buClr>
                <a:srgbClr val="FF0000"/>
              </a:buClr>
              <a:buFont typeface="Wingdings 3" panose="05040102010807070707" pitchFamily="18" charset="2"/>
              <a:buChar char="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M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  <a:ea typeface="+mn-ea"/>
              </a:rPr>
              <a:t>any studies have proven that a rich vocabulary is highly related to academic success.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Stone Sans ITC TT-SemiIta" pitchFamily="-108" charset="0"/>
              <a:ea typeface="+mn-ea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89072" y="2924284"/>
            <a:ext cx="78691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2pPr>
            <a:lvl3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3pPr>
            <a:lvl4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4pPr>
            <a:lvl5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 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51520" y="4046548"/>
            <a:ext cx="848458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2pPr>
            <a:lvl3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3pPr>
            <a:lvl4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4pPr>
            <a:lvl5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  <a:sym typeface="Wingdings 3" pitchFamily="-108" charset="2"/>
              </a:rPr>
              <a:t>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 We have the opportunity and       responsibility to increase our students’ word knowledge to enable them to become highly achieving learners.</a:t>
            </a: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1100138" y="3832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9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utoUpdateAnimBg="0"/>
      <p:bldP spid="41990" grpId="0" autoUpdateAnimBg="0"/>
      <p:bldP spid="419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  <a:latin typeface="Stone Sans ITC TT-Bold" pitchFamily="-108" charset="0"/>
              </a:rPr>
              <a:t>Which words make up a rich vocabulary?</a:t>
            </a:r>
            <a:endParaRPr lang="en-US" sz="4800" dirty="0" smtClean="0">
              <a:solidFill>
                <a:srgbClr val="FFFF00"/>
              </a:solidFill>
              <a:latin typeface="Stone Sans ITC TT-SemiIta" pitchFamily="-108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5438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2pPr>
            <a:lvl3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3pPr>
            <a:lvl4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4pPr>
            <a:lvl5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Tier 1 Words: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Basic words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: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" pitchFamily="-108" charset="0"/>
              </a:rPr>
              <a:t>clock, baby, happy, walk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7543800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2pPr>
            <a:lvl3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3pPr>
            <a:lvl4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4pPr>
            <a:lvl5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Tier 2 Words: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Words that </a:t>
            </a: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occur quite often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in written or spoken texts for mature language users across all topics and content areas: require, conceal, enthusiastic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62000" y="4876800"/>
            <a:ext cx="7543800" cy="168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2pPr>
            <a:lvl3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3pPr>
            <a:lvl4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4pPr>
            <a:lvl5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Tier 3 Words: 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Low-use,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tone Sans ITC TT-SemiIta" pitchFamily="-108" charset="0"/>
              </a:rPr>
              <a:t>topic specific: ecosystem, condensation, friction, gravity, velocity, metamorphosis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74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0" grpId="0" autoUpdateAnimBg="0"/>
      <p:bldP spid="3482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916" y="116632"/>
            <a:ext cx="7667014" cy="924475"/>
          </a:xfrm>
        </p:spPr>
        <p:txBody>
          <a:bodyPr/>
          <a:lstStyle/>
          <a:p>
            <a:r>
              <a:rPr lang="en-AU" sz="2800" dirty="0" smtClean="0">
                <a:solidFill>
                  <a:srgbClr val="FFFF00"/>
                </a:solidFill>
              </a:rPr>
              <a:t>Building our students’ vocabularies. Which words do they need for reading comprehension?</a:t>
            </a:r>
            <a:endParaRPr lang="en-AU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090" y="1268760"/>
            <a:ext cx="7560840" cy="496855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AU" dirty="0" smtClean="0"/>
              <a:t>Provide explicit instruction of Tier 2 and 3 words. Tier 2 words are often words that provide a more subtle or precise way of saying something relatively simple – for example, there can be many other words that can be used in a text instead of ‘walk.’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en-AU" sz="2800" dirty="0">
                <a:solidFill>
                  <a:srgbClr val="92D050"/>
                </a:solidFill>
                <a:latin typeface="Arial Black" panose="020B0A04020102020204" pitchFamily="34" charset="0"/>
              </a:rPr>
              <a:t>s</a:t>
            </a:r>
            <a:r>
              <a:rPr lang="en-AU" sz="28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aunter       stroll    amble     wander     prowl    patrol     march      stride    plod     trudge    trek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AU" dirty="0" smtClean="0"/>
              <a:t>Consider the subtle differences between these </a:t>
            </a:r>
            <a:r>
              <a:rPr lang="en-AU" u="sng" dirty="0" smtClean="0"/>
              <a:t>two words </a:t>
            </a:r>
            <a:r>
              <a:rPr lang="en-AU" dirty="0" smtClean="0"/>
              <a:t>that both mean ‘walk.’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A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1. We had plenty of time so we decided to </a:t>
            </a:r>
            <a:r>
              <a:rPr lang="en-AU" u="sng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amble</a:t>
            </a:r>
            <a:r>
              <a:rPr lang="en-A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down to the beach.</a:t>
            </a:r>
            <a:endParaRPr lang="en-AU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A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2. We </a:t>
            </a:r>
            <a:r>
              <a:rPr lang="en-AU" u="sng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trudged</a:t>
            </a:r>
            <a:r>
              <a:rPr lang="en-AU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wearily up the side of the steep sand dune.</a:t>
            </a:r>
            <a:endParaRPr lang="en-AU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5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1404" y="1196752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FF00"/>
                </a:solidFill>
                <a:latin typeface="Stone Sans ITC TT-Bold" pitchFamily="-108" charset="0"/>
              </a:rPr>
              <a:t>How do we build children’s vocabularies?</a:t>
            </a:r>
            <a:endParaRPr lang="en-US" sz="4800" dirty="0" smtClean="0">
              <a:solidFill>
                <a:srgbClr val="FFFF00"/>
              </a:solidFill>
              <a:latin typeface="Stone Sans ITC TT-SemiIta" pitchFamily="-108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94397" y="2780928"/>
            <a:ext cx="7543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2pPr>
            <a:lvl3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3pPr>
            <a:lvl4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4pPr>
            <a:lvl5pPr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tone Sans ITC TT-Bold" pitchFamily="-108" charset="0"/>
                <a:ea typeface="ＭＳ Ｐゴシック" pitchFamily="-108" charset="-128"/>
              </a:defRPr>
            </a:lvl9pPr>
          </a:lstStyle>
          <a:p>
            <a:pPr marL="571500" indent="-5715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Use mature words as part of your conversations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571500" indent="-5715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Foster a love of words and their origins and meanings.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Read books aloud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 your child. Support your child to be on the lookout for interesting words in the story. Help them become a Word Wizard …                    </a:t>
            </a:r>
          </a:p>
          <a:p>
            <a:pPr>
              <a:spcBef>
                <a:spcPct val="50000"/>
              </a:spcBef>
              <a:buClr>
                <a:srgbClr val="FF0000"/>
              </a:buClr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71500" indent="-571500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5" descr="Image result for wizard images cartoo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983009"/>
            <a:ext cx="1203960" cy="1398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599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0412" y="764704"/>
            <a:ext cx="7467600" cy="7318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FFFF00"/>
                </a:solidFill>
                <a:latin typeface="Comic Sans MS" pitchFamily="-108" charset="0"/>
                <a:ea typeface="+mj-ea"/>
                <a:cs typeface="+mj-cs"/>
              </a:rPr>
              <a:t>Example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2" y="1124744"/>
            <a:ext cx="8305800" cy="3154288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-108" charset="2"/>
              <a:buNone/>
              <a:defRPr/>
            </a:pPr>
            <a:r>
              <a:rPr lang="en-US" sz="3600" dirty="0" smtClean="0">
                <a:latin typeface="Comic Sans MS" pitchFamily="-108" charset="0"/>
              </a:rPr>
              <a:t>   </a:t>
            </a:r>
            <a:r>
              <a:rPr lang="en-US" sz="3600" i="1" dirty="0" smtClean="0">
                <a:latin typeface="Comic Sans MS" pitchFamily="-108" charset="0"/>
              </a:rPr>
              <a:t>“In  “A  Pocket  for  Corduroy”   Lisa  was  </a:t>
            </a:r>
            <a:r>
              <a:rPr lang="en-US" sz="3600" b="1" i="1" dirty="0" smtClean="0">
                <a:solidFill>
                  <a:srgbClr val="FF0000"/>
                </a:solidFill>
                <a:latin typeface="Comic Sans MS" pitchFamily="-108" charset="0"/>
              </a:rPr>
              <a:t>reluctant</a:t>
            </a:r>
            <a:r>
              <a:rPr lang="en-US" sz="3600" i="1" dirty="0" smtClean="0">
                <a:latin typeface="Comic Sans MS" pitchFamily="-108" charset="0"/>
              </a:rPr>
              <a:t>  to  leave  the  </a:t>
            </a:r>
            <a:r>
              <a:rPr lang="en-US" sz="3600" i="1" dirty="0" err="1" smtClean="0">
                <a:latin typeface="Comic Sans MS" pitchFamily="-108" charset="0"/>
              </a:rPr>
              <a:t>laundromat</a:t>
            </a:r>
            <a:r>
              <a:rPr lang="en-US" sz="3600" i="1" dirty="0" smtClean="0">
                <a:latin typeface="Comic Sans MS" pitchFamily="-108" charset="0"/>
              </a:rPr>
              <a:t>  without  Corduroy.”</a:t>
            </a:r>
            <a:r>
              <a:rPr lang="en-US" sz="3600" dirty="0" smtClean="0">
                <a:latin typeface="Comic Sans MS" pitchFamily="-108" charset="0"/>
              </a:rPr>
              <a:t>	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81000" y="457200"/>
            <a:ext cx="8382000" cy="6096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461" name="Picture 5" descr="MCj035636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810000"/>
            <a:ext cx="22828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9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9505"/>
            <a:ext cx="7125113" cy="924475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AU" sz="2800" dirty="0" smtClean="0"/>
              <a:t>Home Learning Task – Fridge Words</a:t>
            </a:r>
            <a:endParaRPr lang="en-AU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845418"/>
            <a:ext cx="5733736" cy="59766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84168" y="148478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Fridge Words is </a:t>
            </a:r>
            <a:r>
              <a:rPr lang="en-AU" u="sng" dirty="0" smtClean="0"/>
              <a:t>not</a:t>
            </a:r>
            <a:r>
              <a:rPr lang="en-AU" dirty="0" smtClean="0"/>
              <a:t> a spelling activity.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700808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Your child will bring home 3-4 words he/she has chosen from the classroom Word Wall. These words will be written at the bottom of the strip of paper.</a:t>
            </a:r>
            <a:endParaRPr lang="en-AU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07704" y="4221088"/>
            <a:ext cx="1512168" cy="165618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D0489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170" y="5180453"/>
            <a:ext cx="1146648" cy="117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084168" y="2761329"/>
            <a:ext cx="2520280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-108" charset="0"/>
              </a:rPr>
              <a:t>For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-108" charset="0"/>
              </a:rPr>
              <a:t>children to remember and use these new words, they should be used in a variety of meaningful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-108" charset="0"/>
              </a:rPr>
              <a:t>contexts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lang="en-US" u="sng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-108" charset="0"/>
              </a:rPr>
              <a:t>10-15 times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-108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3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390</TotalTime>
  <Words>415</Words>
  <Application>Microsoft Office PowerPoint</Application>
  <PresentationFormat>On-screen Show (4:3)</PresentationFormat>
  <Paragraphs>38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4" baseType="lpstr">
      <vt:lpstr>ＭＳ Ｐゴシック</vt:lpstr>
      <vt:lpstr>Stone Sans ITC TT-Bold</vt:lpstr>
      <vt:lpstr>Stone Sans ITC TT-Semi</vt:lpstr>
      <vt:lpstr>Stone Sans ITC TT-SemiIta</vt:lpstr>
      <vt:lpstr>Arial</vt:lpstr>
      <vt:lpstr>Arial Black</vt:lpstr>
      <vt:lpstr>Calibri</vt:lpstr>
      <vt:lpstr>Comic Sans MS</vt:lpstr>
      <vt:lpstr>Courier New</vt:lpstr>
      <vt:lpstr>Times New Roman</vt:lpstr>
      <vt:lpstr>Trebuchet MS</vt:lpstr>
      <vt:lpstr>Verdana</vt:lpstr>
      <vt:lpstr>Wingdings</vt:lpstr>
      <vt:lpstr>Wingdings 2</vt:lpstr>
      <vt:lpstr>Wingdings 3</vt:lpstr>
      <vt:lpstr>Winter</vt:lpstr>
      <vt:lpstr>Rich Vocabulary Instruction</vt:lpstr>
      <vt:lpstr>What is a vocabulary?</vt:lpstr>
      <vt:lpstr>Why is a rich vocabulary important?</vt:lpstr>
      <vt:lpstr>Which words make up a rich vocabulary?</vt:lpstr>
      <vt:lpstr>Building our students’ vocabularies. Which words do they need for reading comprehension?</vt:lpstr>
      <vt:lpstr>How do we build children’s vocabularies?</vt:lpstr>
      <vt:lpstr>Example</vt:lpstr>
      <vt:lpstr>Home Learning Task – Fridge Words</vt:lpstr>
    </vt:vector>
  </TitlesOfParts>
  <Company>DEECD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Tier 2 Words and Text Talk Robust Vocabulary Instruction</dc:title>
  <dc:creator>Michelle Parris</dc:creator>
  <cp:lastModifiedBy>Agnew, Rosemary A</cp:lastModifiedBy>
  <cp:revision>31</cp:revision>
  <cp:lastPrinted>2018-05-15T04:25:24Z</cp:lastPrinted>
  <dcterms:created xsi:type="dcterms:W3CDTF">2013-08-25T06:16:36Z</dcterms:created>
  <dcterms:modified xsi:type="dcterms:W3CDTF">2018-05-15T05:34:42Z</dcterms:modified>
</cp:coreProperties>
</file>