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29"/>
  </p:notesMasterIdLst>
  <p:handoutMasterIdLst>
    <p:handoutMasterId r:id="rId30"/>
  </p:handoutMasterIdLst>
  <p:sldIdLst>
    <p:sldId id="259" r:id="rId3"/>
    <p:sldId id="287" r:id="rId4"/>
    <p:sldId id="260" r:id="rId5"/>
    <p:sldId id="282" r:id="rId6"/>
    <p:sldId id="268" r:id="rId7"/>
    <p:sldId id="270" r:id="rId8"/>
    <p:sldId id="290" r:id="rId9"/>
    <p:sldId id="274" r:id="rId10"/>
    <p:sldId id="265" r:id="rId11"/>
    <p:sldId id="269" r:id="rId12"/>
    <p:sldId id="272" r:id="rId13"/>
    <p:sldId id="263" r:id="rId14"/>
    <p:sldId id="273" r:id="rId15"/>
    <p:sldId id="264" r:id="rId16"/>
    <p:sldId id="277" r:id="rId17"/>
    <p:sldId id="279" r:id="rId18"/>
    <p:sldId id="284" r:id="rId19"/>
    <p:sldId id="285" r:id="rId20"/>
    <p:sldId id="278" r:id="rId21"/>
    <p:sldId id="275" r:id="rId22"/>
    <p:sldId id="276" r:id="rId23"/>
    <p:sldId id="281" r:id="rId24"/>
    <p:sldId id="291" r:id="rId25"/>
    <p:sldId id="289" r:id="rId26"/>
    <p:sldId id="280" r:id="rId27"/>
    <p:sldId id="266" r:id="rId28"/>
  </p:sldIdLst>
  <p:sldSz cx="12188825" cy="6858000"/>
  <p:notesSz cx="9998075" cy="68659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3" userDrawn="1">
          <p15:clr>
            <a:srgbClr val="A4A3A4"/>
          </p15:clr>
        </p15:guide>
        <p15:guide id="2" pos="314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>
        <p:scale>
          <a:sx n="75" d="100"/>
          <a:sy n="75" d="100"/>
        </p:scale>
        <p:origin x="-24" y="0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1680" y="96"/>
      </p:cViewPr>
      <p:guideLst>
        <p:guide orient="horz" pos="2163"/>
        <p:guide pos="314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2499" cy="343297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63262" y="0"/>
            <a:ext cx="4332499" cy="343297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04A8D02-4E65-4CCD-8312-4AB164C6C77D}" type="datetimeFigureOut">
              <a:rPr lang="en-US"/>
              <a:t>6/30/2016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21450"/>
            <a:ext cx="4332499" cy="343297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63262" y="6521450"/>
            <a:ext cx="4332499" cy="343297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2499" cy="343297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63262" y="0"/>
            <a:ext cx="4332499" cy="343297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67A755D9-D361-47B8-9652-3B4EA9776CE5}" type="datetimeFigureOut">
              <a:rPr lang="en-US"/>
              <a:t>6/30/2016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1450" y="514350"/>
            <a:ext cx="4576763" cy="2574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9808" y="3261321"/>
            <a:ext cx="7998460" cy="308967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21450"/>
            <a:ext cx="4332499" cy="343297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63262" y="6521450"/>
            <a:ext cx="4332499" cy="343297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41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075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733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8754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2"/>
              </a:buClr>
              <a:defRPr/>
            </a:lvl2pPr>
            <a:lvl5pPr>
              <a:defRPr/>
            </a:lvl5pPr>
            <a:lvl6pPr>
              <a:buClr>
                <a:schemeClr val="accent2"/>
              </a:buClr>
              <a:defRPr baseline="0"/>
            </a:lvl6pPr>
            <a:lvl7pPr>
              <a:buClr>
                <a:schemeClr val="accent2"/>
              </a:buClr>
              <a:defRPr baseline="0"/>
            </a:lvl7pPr>
            <a:lvl8pPr>
              <a:buClr>
                <a:schemeClr val="accent2"/>
              </a:buClr>
              <a:defRPr baseline="0"/>
            </a:lvl8pPr>
            <a:lvl9pPr>
              <a:buClr>
                <a:schemeClr val="accent2"/>
              </a:buCl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363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9165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315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129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365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5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136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03812" y="457200"/>
            <a:ext cx="66294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7385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-1" y="0"/>
            <a:ext cx="12188825" cy="6858000"/>
            <a:chOff x="-1" y="0"/>
            <a:chExt cx="12188825" cy="6858000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164514" y="6705600"/>
              <a:ext cx="8024310" cy="152400"/>
            </a:xfrm>
            <a:prstGeom prst="rect">
              <a:avLst/>
            </a:prstGeom>
            <a:gradFill rotWithShape="0"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1680956" y="1981200"/>
              <a:ext cx="507868" cy="4267200"/>
            </a:xfrm>
            <a:prstGeom prst="rect">
              <a:avLst/>
            </a:prstGeom>
            <a:gradFill rotWithShape="0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-1" y="5257800"/>
              <a:ext cx="609441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-1" y="5410200"/>
              <a:ext cx="609441" cy="14478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1680956" y="0"/>
              <a:ext cx="507868" cy="198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618015" y="0"/>
              <a:ext cx="4062942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609440" y="304800"/>
              <a:ext cx="711015" cy="762000"/>
            </a:xfrm>
            <a:prstGeom prst="rect">
              <a:avLst/>
            </a:prstGeom>
            <a:solidFill>
              <a:schemeClr val="bg2">
                <a:lumMod val="50000"/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-1" y="1066800"/>
              <a:ext cx="609441" cy="4191000"/>
            </a:xfrm>
            <a:prstGeom prst="rect">
              <a:avLst/>
            </a:prstGeom>
            <a:gradFill rotWithShape="0">
              <a:gsLst>
                <a:gs pos="0">
                  <a:schemeClr val="bg2">
                    <a:lumMod val="5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-1" y="304800"/>
              <a:ext cx="609441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-1" y="0"/>
              <a:ext cx="1320456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320455" y="0"/>
              <a:ext cx="629756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en-US" sz="2400">
                <a:latin typeface="굴림" pitchFamily="50" charset="-127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609440" y="304800"/>
              <a:ext cx="0" cy="6553200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609440" y="6705600"/>
              <a:ext cx="115793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V="1">
              <a:off x="11680956" y="0"/>
              <a:ext cx="0" cy="670560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-1" y="304800"/>
              <a:ext cx="12188825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>
              <a:off x="7618015" y="457200"/>
              <a:ext cx="4570809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7618015" y="0"/>
              <a:ext cx="0" cy="4572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1680956" y="1981200"/>
              <a:ext cx="5078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1320455" y="0"/>
              <a:ext cx="0" cy="10668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>
              <a:off x="-1" y="1066800"/>
              <a:ext cx="1320456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H="1">
              <a:off x="-1" y="5257800"/>
              <a:ext cx="609441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>
              <a:off x="-1" y="5410200"/>
              <a:ext cx="60944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452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7908" y="836712"/>
            <a:ext cx="9144000" cy="3713584"/>
          </a:xfrm>
        </p:spPr>
        <p:txBody>
          <a:bodyPr/>
          <a:lstStyle/>
          <a:p>
            <a:pPr algn="ctr"/>
            <a:r>
              <a:rPr lang="en-US" sz="8000" b="1" dirty="0" smtClean="0">
                <a:solidFill>
                  <a:schemeClr val="accent1"/>
                </a:solidFill>
              </a:rPr>
              <a:t>How to help your child learn to </a:t>
            </a:r>
            <a:r>
              <a:rPr lang="en-US" sz="8000" b="1" dirty="0" smtClean="0"/>
              <a:t>read</a:t>
            </a:r>
            <a:endParaRPr lang="en-US" sz="8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612" y="3501008"/>
            <a:ext cx="5328592" cy="273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6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692696"/>
            <a:ext cx="9601200" cy="5327104"/>
          </a:xfrm>
        </p:spPr>
        <p:txBody>
          <a:bodyPr/>
          <a:lstStyle/>
          <a:p>
            <a:pPr marL="0" lvl="0" indent="0">
              <a:buNone/>
            </a:pPr>
            <a:endParaRPr lang="en-US" dirty="0" smtClean="0"/>
          </a:p>
          <a:p>
            <a:pPr marL="457200" lvl="0" indent="-457200">
              <a:buAutoNum type="arabicPeriod"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04" y="237233"/>
            <a:ext cx="11089232" cy="643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36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04" y="332656"/>
            <a:ext cx="11017224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91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804" y="332656"/>
            <a:ext cx="10945216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41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12" y="260648"/>
            <a:ext cx="10945216" cy="645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98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04" y="332656"/>
            <a:ext cx="11017224" cy="629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36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692696"/>
            <a:ext cx="9601200" cy="5327104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sz="7100" b="1" dirty="0" smtClean="0">
                <a:solidFill>
                  <a:schemeClr val="accent1"/>
                </a:solidFill>
              </a:rPr>
              <a:t>Discuss the book together</a:t>
            </a:r>
            <a:endParaRPr lang="en-US" sz="7100" b="1" dirty="0">
              <a:solidFill>
                <a:schemeClr val="accent1"/>
              </a:solidFill>
            </a:endParaRPr>
          </a:p>
          <a:p>
            <a:pPr marL="0" lvl="0" indent="0" algn="ctr">
              <a:buNone/>
            </a:pPr>
            <a:endParaRPr lang="en-US" sz="3900" dirty="0" smtClean="0">
              <a:solidFill>
                <a:schemeClr val="accent1"/>
              </a:solidFill>
            </a:endParaRPr>
          </a:p>
          <a:p>
            <a:pPr marL="0" lvl="0" indent="0" algn="ctr">
              <a:buNone/>
            </a:pPr>
            <a:r>
              <a:rPr lang="en-US" sz="3900" dirty="0" smtClean="0">
                <a:solidFill>
                  <a:schemeClr val="accent1"/>
                </a:solidFill>
              </a:rPr>
              <a:t>Try and make a connection with the book. </a:t>
            </a:r>
          </a:p>
          <a:p>
            <a:pPr marL="0" lvl="0" indent="0" algn="ctr">
              <a:buNone/>
            </a:pPr>
            <a:r>
              <a:rPr lang="en-US" sz="3900" dirty="0" smtClean="0">
                <a:solidFill>
                  <a:schemeClr val="accent1"/>
                </a:solidFill>
              </a:rPr>
              <a:t>You might ask your child to remember a time when they had a similar experience.</a:t>
            </a:r>
            <a:endParaRPr lang="en-US" sz="3900" dirty="0"/>
          </a:p>
          <a:p>
            <a:pPr marL="457200" lvl="0" indent="-457200">
              <a:buAutoNum type="arabicPeriod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24" y="1923756"/>
            <a:ext cx="2233614" cy="1774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92" y="2060848"/>
            <a:ext cx="1966055" cy="157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98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692696"/>
            <a:ext cx="9601200" cy="5327104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sz="7100" b="1" dirty="0" smtClean="0">
                <a:solidFill>
                  <a:schemeClr val="accent1"/>
                </a:solidFill>
              </a:rPr>
              <a:t>Sign your child’s reading diary.</a:t>
            </a:r>
            <a:endParaRPr lang="en-US" sz="7100" b="1" dirty="0">
              <a:solidFill>
                <a:schemeClr val="accent1"/>
              </a:solidFill>
            </a:endParaRPr>
          </a:p>
          <a:p>
            <a:pPr marL="0" lvl="0" indent="0" algn="ctr">
              <a:buNone/>
            </a:pPr>
            <a:endParaRPr lang="en-US" sz="3900" dirty="0" smtClean="0">
              <a:solidFill>
                <a:schemeClr val="accent1"/>
              </a:solidFill>
            </a:endParaRPr>
          </a:p>
          <a:p>
            <a:pPr marL="0" lvl="0" indent="0">
              <a:buNone/>
            </a:pPr>
            <a:r>
              <a:rPr lang="en-US" sz="3900" dirty="0" smtClean="0">
                <a:solidFill>
                  <a:schemeClr val="accent1"/>
                </a:solidFill>
              </a:rPr>
              <a:t>It is important that you sign </a:t>
            </a:r>
          </a:p>
          <a:p>
            <a:pPr marL="0" lvl="0" indent="0">
              <a:buNone/>
            </a:pPr>
            <a:r>
              <a:rPr lang="en-US" sz="3900" dirty="0" smtClean="0">
                <a:solidFill>
                  <a:schemeClr val="accent1"/>
                </a:solidFill>
              </a:rPr>
              <a:t>each night to show that you </a:t>
            </a:r>
          </a:p>
          <a:p>
            <a:pPr marL="0" lvl="0" indent="0">
              <a:buNone/>
            </a:pPr>
            <a:r>
              <a:rPr lang="en-US" sz="3900" dirty="0" smtClean="0">
                <a:solidFill>
                  <a:schemeClr val="accent1"/>
                </a:solidFill>
              </a:rPr>
              <a:t>have worked together.</a:t>
            </a:r>
            <a:endParaRPr lang="en-US" sz="3900" dirty="0" smtClean="0"/>
          </a:p>
          <a:p>
            <a:pPr marL="457200" lvl="0" indent="-457200">
              <a:buAutoNum type="arabicPeriod"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0716" y="3212976"/>
            <a:ext cx="1830909" cy="2520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3267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692696"/>
            <a:ext cx="9601200" cy="5327104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sz="11500" b="1" dirty="0" smtClean="0">
                <a:solidFill>
                  <a:schemeClr val="accent1"/>
                </a:solidFill>
              </a:rPr>
              <a:t>Oxford Words</a:t>
            </a:r>
            <a:endParaRPr lang="en-US" sz="11500" b="1" dirty="0">
              <a:solidFill>
                <a:schemeClr val="accent1"/>
              </a:solidFill>
            </a:endParaRPr>
          </a:p>
          <a:p>
            <a:pPr marL="0" lvl="0" indent="0" algn="ctr">
              <a:buNone/>
            </a:pPr>
            <a:endParaRPr lang="en-US" sz="3900" dirty="0" smtClean="0">
              <a:solidFill>
                <a:schemeClr val="accent1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5800" dirty="0" smtClean="0">
                <a:solidFill>
                  <a:schemeClr val="accent1"/>
                </a:solidFill>
              </a:rPr>
              <a:t>These words are extremely important when learning to read.</a:t>
            </a:r>
            <a:endParaRPr lang="en-US" sz="3800" dirty="0" smtClean="0">
              <a:solidFill>
                <a:schemeClr val="accent1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AU" sz="5100" dirty="0" smtClean="0">
                <a:solidFill>
                  <a:schemeClr val="accent1"/>
                </a:solidFill>
              </a:rPr>
              <a:t>They have been put together after extensive research to </a:t>
            </a:r>
            <a:r>
              <a:rPr lang="en-AU" sz="5100" dirty="0">
                <a:solidFill>
                  <a:schemeClr val="accent1"/>
                </a:solidFill>
              </a:rPr>
              <a:t>find </a:t>
            </a:r>
            <a:r>
              <a:rPr lang="en-AU" sz="5100" dirty="0" smtClean="0">
                <a:solidFill>
                  <a:schemeClr val="accent1"/>
                </a:solidFill>
              </a:rPr>
              <a:t>the </a:t>
            </a:r>
            <a:r>
              <a:rPr lang="en-AU" sz="5100" dirty="0">
                <a:solidFill>
                  <a:schemeClr val="accent1"/>
                </a:solidFill>
              </a:rPr>
              <a:t>words most frequently used by </a:t>
            </a:r>
            <a:r>
              <a:rPr lang="en-AU" sz="5100" dirty="0" smtClean="0">
                <a:solidFill>
                  <a:schemeClr val="accent1"/>
                </a:solidFill>
              </a:rPr>
              <a:t>Australian students in their first three </a:t>
            </a:r>
            <a:r>
              <a:rPr lang="en-AU" sz="5100" dirty="0">
                <a:solidFill>
                  <a:schemeClr val="accent1"/>
                </a:solidFill>
              </a:rPr>
              <a:t>years of </a:t>
            </a:r>
            <a:r>
              <a:rPr lang="en-AU" sz="5100" dirty="0" smtClean="0">
                <a:solidFill>
                  <a:schemeClr val="accent1"/>
                </a:solidFill>
              </a:rPr>
              <a:t>school.</a:t>
            </a:r>
            <a:endParaRPr lang="en-US" sz="5100" dirty="0"/>
          </a:p>
          <a:p>
            <a:pPr marL="457200" lvl="0" indent="-4572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712912"/>
            <a:ext cx="1440160" cy="158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46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3"/>
          <p:cNvSpPr>
            <a:spLocks noGrp="1"/>
          </p:cNvSpPr>
          <p:nvPr>
            <p:ph idx="1"/>
          </p:nvPr>
        </p:nvSpPr>
        <p:spPr>
          <a:xfrm>
            <a:off x="1522414" y="692696"/>
            <a:ext cx="9601200" cy="5327104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sz="8500" b="1" dirty="0" smtClean="0">
                <a:solidFill>
                  <a:schemeClr val="accent1"/>
                </a:solidFill>
              </a:rPr>
              <a:t>Oxford Words</a:t>
            </a:r>
            <a:endParaRPr lang="en-US" sz="8500" b="1" dirty="0">
              <a:solidFill>
                <a:schemeClr val="accent1"/>
              </a:solidFill>
            </a:endParaRPr>
          </a:p>
          <a:p>
            <a:pPr marL="0" lvl="0" indent="0" algn="ctr">
              <a:buNone/>
            </a:pPr>
            <a:endParaRPr lang="en-US" sz="3900" dirty="0" smtClean="0">
              <a:solidFill>
                <a:schemeClr val="accent1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AU" sz="4800" dirty="0" smtClean="0">
                <a:solidFill>
                  <a:schemeClr val="accent1"/>
                </a:solidFill>
              </a:rPr>
              <a:t>When your child can automatically recognise and read these words,         they no longer need to use all their efforts to work them out.            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AU" sz="4800" dirty="0" smtClean="0">
                <a:solidFill>
                  <a:schemeClr val="accent1"/>
                </a:solidFill>
              </a:rPr>
              <a:t>They can now focus on understanding what is happening in the story.  </a:t>
            </a:r>
            <a:endParaRPr lang="en-US" sz="4800" dirty="0" smtClean="0">
              <a:solidFill>
                <a:schemeClr val="accent1"/>
              </a:solidFill>
            </a:endParaRPr>
          </a:p>
          <a:p>
            <a:pPr marL="0" lvl="0" indent="0" algn="ctr">
              <a:buNone/>
            </a:pPr>
            <a:endParaRPr lang="en-US" sz="3900" dirty="0"/>
          </a:p>
          <a:p>
            <a:pPr marL="457200" lvl="0" indent="-457200">
              <a:buAutoNum type="arabicPeriod"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199" y="1124744"/>
            <a:ext cx="1665971" cy="150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57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692696"/>
            <a:ext cx="9601200" cy="5327104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sz="8000" b="1" dirty="0" smtClean="0">
                <a:solidFill>
                  <a:schemeClr val="accent1"/>
                </a:solidFill>
              </a:rPr>
              <a:t>Oxford Words</a:t>
            </a:r>
            <a:endParaRPr lang="en-US" sz="8000" b="1" dirty="0">
              <a:solidFill>
                <a:schemeClr val="accent1"/>
              </a:solidFill>
            </a:endParaRPr>
          </a:p>
          <a:p>
            <a:pPr marL="0" lvl="0" indent="0" algn="ctr">
              <a:buNone/>
            </a:pPr>
            <a:endParaRPr lang="en-US" sz="3900" dirty="0" smtClean="0">
              <a:solidFill>
                <a:schemeClr val="accent1"/>
              </a:solidFill>
            </a:endParaRPr>
          </a:p>
          <a:p>
            <a:pPr marL="0" lvl="0" indent="0">
              <a:buNone/>
            </a:pPr>
            <a:r>
              <a:rPr lang="en-US" sz="4800" dirty="0" smtClean="0">
                <a:solidFill>
                  <a:schemeClr val="accent1"/>
                </a:solidFill>
              </a:rPr>
              <a:t>Look at the next 5 Oxford </a:t>
            </a:r>
          </a:p>
          <a:p>
            <a:pPr marL="0" lvl="0" indent="0">
              <a:buNone/>
            </a:pPr>
            <a:r>
              <a:rPr lang="en-US" sz="4800" dirty="0" smtClean="0">
                <a:solidFill>
                  <a:schemeClr val="accent1"/>
                </a:solidFill>
              </a:rPr>
              <a:t>Words which your child is </a:t>
            </a:r>
          </a:p>
          <a:p>
            <a:pPr marL="0" lvl="0" indent="0">
              <a:buNone/>
            </a:pPr>
            <a:r>
              <a:rPr lang="en-US" sz="4800" dirty="0" smtClean="0">
                <a:solidFill>
                  <a:schemeClr val="accent1"/>
                </a:solidFill>
              </a:rPr>
              <a:t>learning and help them</a:t>
            </a:r>
          </a:p>
          <a:p>
            <a:pPr marL="0" lvl="0" indent="0">
              <a:buNone/>
            </a:pPr>
            <a:r>
              <a:rPr lang="en-US" sz="4800" dirty="0" smtClean="0">
                <a:solidFill>
                  <a:schemeClr val="accent1"/>
                </a:solidFill>
              </a:rPr>
              <a:t>to recognize, read and </a:t>
            </a:r>
          </a:p>
          <a:p>
            <a:pPr marL="0" lvl="0" indent="0">
              <a:buNone/>
            </a:pPr>
            <a:r>
              <a:rPr lang="en-US" sz="4800" dirty="0" smtClean="0">
                <a:solidFill>
                  <a:schemeClr val="accent1"/>
                </a:solidFill>
              </a:rPr>
              <a:t>remember them.</a:t>
            </a:r>
          </a:p>
          <a:p>
            <a:pPr marL="0" lvl="0" indent="0" algn="ctr">
              <a:buNone/>
            </a:pPr>
            <a:endParaRPr lang="en-US" sz="3900" dirty="0"/>
          </a:p>
          <a:p>
            <a:pPr marL="457200" lvl="0" indent="-457200">
              <a:buAutoNum type="arabicPeriod"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0716" y="2014761"/>
            <a:ext cx="2808312" cy="400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86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692696"/>
            <a:ext cx="9601200" cy="5327104"/>
          </a:xfrm>
        </p:spPr>
        <p:txBody>
          <a:bodyPr/>
          <a:lstStyle/>
          <a:p>
            <a:pPr marL="0" lvl="0" indent="0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sz="6000" dirty="0" smtClean="0">
                <a:solidFill>
                  <a:schemeClr val="accent1"/>
                </a:solidFill>
              </a:rPr>
              <a:t>The 15 minutes you spend reading with your child will be the </a:t>
            </a:r>
          </a:p>
          <a:p>
            <a:pPr marL="0" lvl="0" indent="0" algn="ctr">
              <a:buNone/>
            </a:pPr>
            <a:r>
              <a:rPr lang="en-US" sz="6000" b="1" dirty="0" smtClean="0">
                <a:solidFill>
                  <a:schemeClr val="accent1"/>
                </a:solidFill>
              </a:rPr>
              <a:t>most important               </a:t>
            </a:r>
            <a:r>
              <a:rPr lang="en-US" sz="6000" dirty="0" smtClean="0">
                <a:solidFill>
                  <a:schemeClr val="accent1"/>
                </a:solidFill>
              </a:rPr>
              <a:t>15 minutes of your day.</a:t>
            </a:r>
          </a:p>
          <a:p>
            <a:pPr marL="457200" lvl="0" indent="-457200">
              <a:buAutoNum type="arabicPeriod"/>
            </a:pPr>
            <a:endParaRPr lang="en-US" sz="1800" dirty="0" smtClean="0"/>
          </a:p>
        </p:txBody>
      </p:sp>
      <p:sp>
        <p:nvSpPr>
          <p:cNvPr id="2" name="AutoShape 2" descr="Image result for child eating cartoon images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3278760"/>
            <a:ext cx="1668478" cy="1368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836" y="3278760"/>
            <a:ext cx="1580663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91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/>
          <p:cNvSpPr txBox="1">
            <a:spLocks/>
          </p:cNvSpPr>
          <p:nvPr/>
        </p:nvSpPr>
        <p:spPr>
          <a:xfrm>
            <a:off x="1522414" y="692696"/>
            <a:ext cx="9601200" cy="5327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sz="8000" b="1" dirty="0" smtClean="0">
                <a:solidFill>
                  <a:schemeClr val="accent1"/>
                </a:solidFill>
              </a:rPr>
              <a:t>Oxford Words</a:t>
            </a:r>
          </a:p>
          <a:p>
            <a:pPr marL="0" indent="0" algn="ctr">
              <a:buFont typeface="Arial" pitchFamily="34" charset="0"/>
              <a:buNone/>
            </a:pPr>
            <a:endParaRPr lang="en-US" sz="3900" dirty="0" smtClean="0">
              <a:solidFill>
                <a:schemeClr val="accent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4800" dirty="0" smtClean="0">
                <a:solidFill>
                  <a:schemeClr val="accent1"/>
                </a:solidFill>
              </a:rPr>
              <a:t>Look at the tricky part of the word.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6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6600" b="1" dirty="0" smtClean="0">
                <a:solidFill>
                  <a:srgbClr val="FF0000"/>
                </a:solidFill>
              </a:rPr>
              <a:t>ere</a:t>
            </a:r>
          </a:p>
          <a:p>
            <a:pPr marL="0" indent="0" algn="ctr">
              <a:buFont typeface="Arial" pitchFamily="34" charset="0"/>
              <a:buNone/>
            </a:pPr>
            <a:endParaRPr lang="en-US" sz="3900" dirty="0" smtClean="0"/>
          </a:p>
          <a:p>
            <a:pPr marL="457200" indent="-457200">
              <a:buFont typeface="Arial" pitchFamily="34" charset="0"/>
              <a:buAutoNum type="arabicPeriod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780" y="4437112"/>
            <a:ext cx="194421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06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/>
          <p:cNvSpPr>
            <a:spLocks noGrp="1"/>
          </p:cNvSpPr>
          <p:nvPr>
            <p:ph idx="1"/>
          </p:nvPr>
        </p:nvSpPr>
        <p:spPr>
          <a:xfrm>
            <a:off x="1522414" y="908720"/>
            <a:ext cx="9601200" cy="511108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sz="8000" b="1" dirty="0" smtClean="0">
                <a:solidFill>
                  <a:schemeClr val="accent1"/>
                </a:solidFill>
              </a:rPr>
              <a:t>Oxford Words</a:t>
            </a:r>
            <a:endParaRPr lang="en-US" sz="8000" b="1" dirty="0">
              <a:solidFill>
                <a:schemeClr val="accent1"/>
              </a:solidFill>
            </a:endParaRPr>
          </a:p>
          <a:p>
            <a:pPr marL="0" lvl="0" indent="0" algn="ctr">
              <a:buNone/>
            </a:pPr>
            <a:endParaRPr lang="en-US" sz="3900" dirty="0" smtClean="0">
              <a:solidFill>
                <a:schemeClr val="accent1"/>
              </a:solidFill>
            </a:endParaRPr>
          </a:p>
          <a:p>
            <a:pPr marL="0" lvl="0" indent="0" algn="ctr">
              <a:buNone/>
            </a:pPr>
            <a:r>
              <a:rPr lang="en-US" sz="4800" dirty="0" smtClean="0">
                <a:solidFill>
                  <a:schemeClr val="accent1"/>
                </a:solidFill>
              </a:rPr>
              <a:t>Look for small words or chunks.</a:t>
            </a:r>
          </a:p>
          <a:p>
            <a:pPr marL="0" lvl="0" indent="0" algn="ctr">
              <a:buNone/>
            </a:pPr>
            <a:r>
              <a:rPr lang="en-US" sz="6000" b="1" u="sng" dirty="0" smtClean="0">
                <a:solidFill>
                  <a:srgbClr val="FF0000"/>
                </a:solidFill>
              </a:rPr>
              <a:t>yes</a:t>
            </a:r>
            <a:r>
              <a:rPr lang="en-US" sz="6000" b="1" dirty="0" smtClean="0">
                <a:solidFill>
                  <a:srgbClr val="FF0000"/>
                </a:solidFill>
              </a:rPr>
              <a:t>ter</a:t>
            </a:r>
            <a:r>
              <a:rPr lang="en-US" sz="6000" b="1" u="sng" dirty="0" smtClean="0">
                <a:solidFill>
                  <a:srgbClr val="FF0000"/>
                </a:solidFill>
              </a:rPr>
              <a:t>day</a:t>
            </a:r>
            <a:endParaRPr lang="en-US" sz="6000" b="1" u="sng" dirty="0">
              <a:solidFill>
                <a:srgbClr val="FF0000"/>
              </a:solidFill>
            </a:endParaRPr>
          </a:p>
          <a:p>
            <a:pPr marL="457200" lvl="0" indent="-457200">
              <a:buAutoNum type="arabicPeriod"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40" y="4318372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80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04" y="1052736"/>
            <a:ext cx="1942356" cy="1942356"/>
          </a:xfrm>
        </p:spPr>
      </p:pic>
      <p:sp>
        <p:nvSpPr>
          <p:cNvPr id="4" name="Content Placeholder 13"/>
          <p:cNvSpPr txBox="1">
            <a:spLocks/>
          </p:cNvSpPr>
          <p:nvPr/>
        </p:nvSpPr>
        <p:spPr>
          <a:xfrm>
            <a:off x="1522414" y="692696"/>
            <a:ext cx="9601200" cy="5327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sz="8000" b="1" dirty="0" smtClean="0">
                <a:solidFill>
                  <a:schemeClr val="accent1"/>
                </a:solidFill>
              </a:rPr>
              <a:t>Oxford Words</a:t>
            </a:r>
          </a:p>
          <a:p>
            <a:pPr marL="0" indent="0" algn="ctr">
              <a:buFont typeface="Arial" pitchFamily="34" charset="0"/>
              <a:buNone/>
            </a:pPr>
            <a:endParaRPr lang="en-US" sz="3900" dirty="0" smtClean="0">
              <a:solidFill>
                <a:schemeClr val="accent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4800" dirty="0" smtClean="0">
                <a:solidFill>
                  <a:schemeClr val="accent1"/>
                </a:solidFill>
              </a:rPr>
              <a:t>Get your child to write the 5 words on cards.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800" dirty="0" smtClean="0">
                <a:solidFill>
                  <a:schemeClr val="accent1"/>
                </a:solidFill>
              </a:rPr>
              <a:t>They can play lots of games they have learnt at school with the cards.</a:t>
            </a:r>
          </a:p>
          <a:p>
            <a:pPr marL="0" indent="0" algn="ctr">
              <a:buFont typeface="Arial" pitchFamily="34" charset="0"/>
              <a:buNone/>
            </a:pPr>
            <a:endParaRPr lang="en-US" sz="3900" dirty="0" smtClean="0"/>
          </a:p>
          <a:p>
            <a:pPr marL="457200" indent="-457200">
              <a:buFont typeface="Arial" pitchFamily="34" charset="0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418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/>
          <p:cNvSpPr txBox="1">
            <a:spLocks/>
          </p:cNvSpPr>
          <p:nvPr/>
        </p:nvSpPr>
        <p:spPr>
          <a:xfrm>
            <a:off x="1522414" y="718096"/>
            <a:ext cx="9601200" cy="5327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sz="8000" b="1" dirty="0" smtClean="0">
                <a:solidFill>
                  <a:schemeClr val="accent1"/>
                </a:solidFill>
              </a:rPr>
              <a:t>Oxford Words</a:t>
            </a:r>
          </a:p>
          <a:p>
            <a:pPr marL="0" indent="0" algn="ctr">
              <a:buFont typeface="Arial" pitchFamily="34" charset="0"/>
              <a:buNone/>
            </a:pPr>
            <a:endParaRPr lang="en-US" sz="3900" dirty="0" smtClean="0">
              <a:solidFill>
                <a:schemeClr val="accent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4800" dirty="0" smtClean="0">
                <a:solidFill>
                  <a:schemeClr val="accent1"/>
                </a:solidFill>
              </a:rPr>
              <a:t>   Go back and constantly</a:t>
            </a:r>
          </a:p>
          <a:p>
            <a:pPr marL="0" indent="0">
              <a:buFont typeface="Arial" pitchFamily="34" charset="0"/>
              <a:buNone/>
            </a:pPr>
            <a:r>
              <a:rPr lang="en-US" sz="4800" dirty="0" smtClean="0">
                <a:solidFill>
                  <a:schemeClr val="accent1"/>
                </a:solidFill>
              </a:rPr>
              <a:t>revise known Oxford Words.</a:t>
            </a:r>
          </a:p>
          <a:p>
            <a:pPr marL="0" indent="0">
              <a:buFont typeface="Arial" pitchFamily="34" charset="0"/>
              <a:buNone/>
            </a:pPr>
            <a:r>
              <a:rPr lang="en-US" sz="4800" dirty="0" smtClean="0">
                <a:solidFill>
                  <a:schemeClr val="accent1"/>
                </a:solidFill>
              </a:rPr>
              <a:t>  Automatic recognition is </a:t>
            </a:r>
          </a:p>
          <a:p>
            <a:pPr marL="0" indent="0">
              <a:buFont typeface="Arial" pitchFamily="34" charset="0"/>
              <a:buNone/>
            </a:pPr>
            <a:r>
              <a:rPr lang="en-US" sz="4800" dirty="0" smtClean="0">
                <a:solidFill>
                  <a:schemeClr val="accent1"/>
                </a:solidFill>
              </a:rPr>
              <a:t>                  the goal!</a:t>
            </a:r>
          </a:p>
          <a:p>
            <a:pPr marL="0" indent="0" algn="ctr">
              <a:buFont typeface="Arial" pitchFamily="34" charset="0"/>
              <a:buNone/>
            </a:pPr>
            <a:endParaRPr lang="en-US" sz="3900" dirty="0" smtClean="0"/>
          </a:p>
          <a:p>
            <a:pPr marL="457200" indent="-457200">
              <a:buFont typeface="Arial" pitchFamily="34" charset="0"/>
              <a:buAutoNum type="arabicPeriod"/>
            </a:pPr>
            <a:endParaRPr lang="en-US" dirty="0" smtClean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44" l="0" r="9923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118748" y="2564904"/>
            <a:ext cx="2448272" cy="2711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171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3"/>
          <p:cNvSpPr txBox="1">
            <a:spLocks/>
          </p:cNvSpPr>
          <p:nvPr/>
        </p:nvSpPr>
        <p:spPr>
          <a:xfrm>
            <a:off x="1522414" y="692696"/>
            <a:ext cx="9601200" cy="5327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sz="8000" b="1" dirty="0" smtClean="0">
                <a:solidFill>
                  <a:schemeClr val="accent1"/>
                </a:solidFill>
              </a:rPr>
              <a:t>Year </a:t>
            </a:r>
            <a:r>
              <a:rPr lang="en-US" sz="7200" b="1" dirty="0" smtClean="0">
                <a:solidFill>
                  <a:schemeClr val="accent1"/>
                </a:solidFill>
              </a:rPr>
              <a:t>1  Benchmarks</a:t>
            </a:r>
            <a:endParaRPr lang="en-US" sz="8000" b="1" dirty="0" smtClean="0">
              <a:solidFill>
                <a:schemeClr val="accent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en-US" sz="3900" dirty="0" smtClean="0">
              <a:solidFill>
                <a:schemeClr val="accent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en-US" sz="3900" dirty="0">
              <a:solidFill>
                <a:schemeClr val="accent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en-US" sz="3900" dirty="0" smtClean="0">
              <a:solidFill>
                <a:schemeClr val="accent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3900" dirty="0" smtClean="0">
                <a:solidFill>
                  <a:schemeClr val="accent1"/>
                </a:solidFill>
              </a:rPr>
              <a:t>To be able to read at level 15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3900" dirty="0" smtClean="0">
                <a:solidFill>
                  <a:schemeClr val="accent1"/>
                </a:solidFill>
              </a:rPr>
              <a:t>To recognize 307 Oxford Words</a:t>
            </a:r>
          </a:p>
          <a:p>
            <a:pPr marL="457200" indent="-457200">
              <a:buFont typeface="Arial" pitchFamily="34" charset="0"/>
              <a:buAutoNum type="arabicPeriod"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6" y="2060848"/>
            <a:ext cx="3962400" cy="221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9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/>
          <p:cNvSpPr txBox="1">
            <a:spLocks noGrp="1"/>
          </p:cNvSpPr>
          <p:nvPr>
            <p:ph idx="1"/>
          </p:nvPr>
        </p:nvSpPr>
        <p:spPr>
          <a:xfrm>
            <a:off x="1522413" y="692696"/>
            <a:ext cx="9601200" cy="53429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buFont typeface="Arial" pitchFamily="34" charset="0"/>
              <a:buNone/>
            </a:pPr>
            <a:r>
              <a:rPr lang="en-US" sz="5200" dirty="0" smtClean="0">
                <a:solidFill>
                  <a:schemeClr val="accent1"/>
                </a:solidFill>
              </a:rPr>
              <a:t>The time you spend with your child now, will make                    a huge difference                      to their confidence                             and their ability to                     learn for the rest of                       their lives.</a:t>
            </a:r>
          </a:p>
          <a:p>
            <a:pPr marL="0" indent="0" algn="ctr">
              <a:buFont typeface="Arial" pitchFamily="34" charset="0"/>
              <a:buNone/>
            </a:pPr>
            <a:endParaRPr lang="en-US" sz="3900" dirty="0" smtClean="0">
              <a:solidFill>
                <a:schemeClr val="accent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en-US" sz="3900" dirty="0" smtClean="0"/>
          </a:p>
          <a:p>
            <a:pPr marL="457200" indent="-457200">
              <a:buFont typeface="Arial" pitchFamily="34" charset="0"/>
              <a:buAutoNum type="arabicPeriod"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660" y="1988840"/>
            <a:ext cx="308235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75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485900" y="476672"/>
            <a:ext cx="9601200" cy="5327104"/>
          </a:xfrm>
        </p:spPr>
        <p:txBody>
          <a:bodyPr/>
          <a:lstStyle/>
          <a:p>
            <a:pPr marL="0" lvl="0" indent="0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sz="6600" b="1" dirty="0" smtClean="0">
                <a:solidFill>
                  <a:schemeClr val="accent1"/>
                </a:solidFill>
              </a:rPr>
              <a:t>Enjoy the </a:t>
            </a:r>
          </a:p>
          <a:p>
            <a:pPr marL="0" lvl="0" indent="0" algn="ctr">
              <a:buNone/>
            </a:pPr>
            <a:r>
              <a:rPr lang="en-US" sz="6600" b="1" dirty="0" smtClean="0">
                <a:solidFill>
                  <a:schemeClr val="accent1"/>
                </a:solidFill>
              </a:rPr>
              <a:t>experience together!</a:t>
            </a:r>
          </a:p>
          <a:p>
            <a:pPr marL="0" lvl="0" indent="0" algn="ctr">
              <a:buNone/>
            </a:pPr>
            <a:endParaRPr lang="en-US" sz="6600" b="1" dirty="0" smtClean="0">
              <a:solidFill>
                <a:schemeClr val="accent1"/>
              </a:solidFill>
            </a:endParaRPr>
          </a:p>
          <a:p>
            <a:pPr marL="457200" lvl="0" indent="-457200">
              <a:buAutoNum type="arabicPeriod"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3501008"/>
            <a:ext cx="39624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44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692696"/>
            <a:ext cx="9601200" cy="5327104"/>
          </a:xfrm>
        </p:spPr>
        <p:txBody>
          <a:bodyPr/>
          <a:lstStyle/>
          <a:p>
            <a:pPr marL="0" lvl="0" indent="0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sz="6600" b="1" dirty="0">
                <a:solidFill>
                  <a:schemeClr val="accent1"/>
                </a:solidFill>
              </a:rPr>
              <a:t>S</a:t>
            </a:r>
            <a:r>
              <a:rPr lang="en-US" sz="6600" b="1" dirty="0" smtClean="0">
                <a:solidFill>
                  <a:schemeClr val="accent1"/>
                </a:solidFill>
              </a:rPr>
              <a:t>tart </a:t>
            </a:r>
          </a:p>
          <a:p>
            <a:pPr marL="0" lvl="0" indent="0" algn="ctr">
              <a:buNone/>
            </a:pPr>
            <a:r>
              <a:rPr lang="en-US" sz="6600" b="1" dirty="0" smtClean="0">
                <a:solidFill>
                  <a:schemeClr val="accent1"/>
                </a:solidFill>
              </a:rPr>
              <a:t>homework after</a:t>
            </a:r>
          </a:p>
          <a:p>
            <a:pPr marL="0" lvl="0" indent="0" algn="ctr">
              <a:buNone/>
            </a:pPr>
            <a:r>
              <a:rPr lang="en-US" sz="6600" b="1" dirty="0" smtClean="0">
                <a:solidFill>
                  <a:schemeClr val="accent1"/>
                </a:solidFill>
              </a:rPr>
              <a:t>your child has had a break.</a:t>
            </a:r>
          </a:p>
          <a:p>
            <a:pPr marL="457200" lvl="0" indent="-457200">
              <a:buAutoNum type="arabicPeriod"/>
            </a:pPr>
            <a:endParaRPr lang="en-US" dirty="0" smtClean="0"/>
          </a:p>
        </p:txBody>
      </p:sp>
      <p:sp>
        <p:nvSpPr>
          <p:cNvPr id="2" name="AutoShape 2" descr="Image result for child eating cartoon images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68" y="4238258"/>
            <a:ext cx="2882280" cy="2159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4509702"/>
            <a:ext cx="2808312" cy="210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88" y="3723144"/>
            <a:ext cx="3311254" cy="2426568"/>
          </a:xfrm>
        </p:spPr>
      </p:pic>
      <p:sp>
        <p:nvSpPr>
          <p:cNvPr id="4" name="Content Placeholder 13"/>
          <p:cNvSpPr txBox="1">
            <a:spLocks/>
          </p:cNvSpPr>
          <p:nvPr/>
        </p:nvSpPr>
        <p:spPr>
          <a:xfrm>
            <a:off x="1522414" y="260648"/>
            <a:ext cx="9601200" cy="5759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2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–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000" b="1" dirty="0">
                <a:solidFill>
                  <a:schemeClr val="accent1"/>
                </a:solidFill>
              </a:rPr>
              <a:t>Make sure you </a:t>
            </a:r>
            <a:r>
              <a:rPr lang="en-US" sz="6000" b="1" dirty="0" smtClean="0">
                <a:solidFill>
                  <a:schemeClr val="accent1"/>
                </a:solidFill>
              </a:rPr>
              <a:t>can </a:t>
            </a:r>
            <a:r>
              <a:rPr lang="en-US" sz="6000" b="1" dirty="0">
                <a:solidFill>
                  <a:schemeClr val="accent1"/>
                </a:solidFill>
              </a:rPr>
              <a:t>provide </a:t>
            </a:r>
            <a:r>
              <a:rPr lang="en-US" sz="6000" b="1" dirty="0" smtClean="0">
                <a:solidFill>
                  <a:schemeClr val="accent1"/>
                </a:solidFill>
              </a:rPr>
              <a:t>10 - 15 </a:t>
            </a:r>
            <a:r>
              <a:rPr lang="en-US" sz="6000" b="1" dirty="0">
                <a:solidFill>
                  <a:schemeClr val="accent1"/>
                </a:solidFill>
              </a:rPr>
              <a:t>minutes of uninterrupted </a:t>
            </a:r>
            <a:r>
              <a:rPr lang="en-US" sz="6000" b="1" dirty="0" smtClean="0">
                <a:solidFill>
                  <a:schemeClr val="accent1"/>
                </a:solidFill>
              </a:rPr>
              <a:t>time.</a:t>
            </a:r>
            <a:endParaRPr lang="en-US" sz="6000" b="1" dirty="0">
              <a:solidFill>
                <a:schemeClr val="accent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en-US" sz="3900" dirty="0" smtClean="0">
              <a:solidFill>
                <a:schemeClr val="accent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en-US" sz="3900" dirty="0" smtClean="0"/>
          </a:p>
          <a:p>
            <a:pPr marL="457200" indent="-457200">
              <a:buFont typeface="Arial" pitchFamily="34" charset="0"/>
              <a:buAutoNum type="arabicPeriod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492" y="3646718"/>
            <a:ext cx="3774630" cy="250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5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692696"/>
            <a:ext cx="9601200" cy="56886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sz="8800" b="1" dirty="0">
                <a:solidFill>
                  <a:schemeClr val="accent1"/>
                </a:solidFill>
              </a:rPr>
              <a:t>Start with their new </a:t>
            </a:r>
            <a:r>
              <a:rPr lang="en-US" sz="8800" b="1" dirty="0" smtClean="0">
                <a:solidFill>
                  <a:schemeClr val="accent1"/>
                </a:solidFill>
              </a:rPr>
              <a:t>book</a:t>
            </a:r>
            <a:endParaRPr lang="en-US" sz="8800" b="1" dirty="0">
              <a:solidFill>
                <a:schemeClr val="accent1"/>
              </a:solidFill>
            </a:endParaRPr>
          </a:p>
          <a:p>
            <a:pPr marL="0" lvl="0" indent="0" algn="ctr">
              <a:buNone/>
            </a:pPr>
            <a:r>
              <a:rPr lang="en-US" sz="3600" dirty="0">
                <a:solidFill>
                  <a:schemeClr val="accent1"/>
                </a:solidFill>
              </a:rPr>
              <a:t>This book has been </a:t>
            </a:r>
            <a:r>
              <a:rPr lang="en-US" sz="3600" dirty="0" smtClean="0">
                <a:solidFill>
                  <a:schemeClr val="accent1"/>
                </a:solidFill>
              </a:rPr>
              <a:t>introduced to your child that day. </a:t>
            </a:r>
          </a:p>
          <a:p>
            <a:pPr marL="0" lvl="0" indent="0" algn="ctr">
              <a:buNone/>
            </a:pPr>
            <a:r>
              <a:rPr lang="en-US" sz="3600" dirty="0" smtClean="0">
                <a:solidFill>
                  <a:schemeClr val="accent1"/>
                </a:solidFill>
              </a:rPr>
              <a:t>Tricky </a:t>
            </a:r>
            <a:r>
              <a:rPr lang="en-US" sz="3600" dirty="0">
                <a:solidFill>
                  <a:schemeClr val="accent1"/>
                </a:solidFill>
              </a:rPr>
              <a:t>words have been </a:t>
            </a:r>
            <a:r>
              <a:rPr lang="en-US" sz="3600" dirty="0" smtClean="0">
                <a:solidFill>
                  <a:schemeClr val="accent1"/>
                </a:solidFill>
              </a:rPr>
              <a:t>looked at with the teacher </a:t>
            </a:r>
            <a:r>
              <a:rPr lang="en-US" sz="3600" dirty="0">
                <a:solidFill>
                  <a:schemeClr val="accent1"/>
                </a:solidFill>
              </a:rPr>
              <a:t>and the story has been discussed.</a:t>
            </a:r>
            <a:endParaRPr lang="en-US" sz="3600" dirty="0"/>
          </a:p>
          <a:p>
            <a:pPr marL="457200" lvl="0" indent="-457200">
              <a:buAutoNum type="arabicPeriod"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04" y="2276872"/>
            <a:ext cx="1762894" cy="157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35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4" y="692696"/>
            <a:ext cx="9601200" cy="5327104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endParaRPr lang="en-US" dirty="0" smtClean="0"/>
          </a:p>
          <a:p>
            <a:pPr marL="0" lvl="0" indent="0" algn="ctr">
              <a:buNone/>
            </a:pPr>
            <a:r>
              <a:rPr lang="en-US" sz="7100" b="1" dirty="0" smtClean="0">
                <a:solidFill>
                  <a:schemeClr val="accent1"/>
                </a:solidFill>
              </a:rPr>
              <a:t>Listen to your child read the new book independently.</a:t>
            </a:r>
            <a:endParaRPr lang="en-US" sz="7100" b="1" dirty="0">
              <a:solidFill>
                <a:schemeClr val="accent1"/>
              </a:solidFill>
            </a:endParaRPr>
          </a:p>
          <a:p>
            <a:pPr marL="0" lvl="0" indent="0" algn="ctr">
              <a:buNone/>
            </a:pPr>
            <a:endParaRPr lang="en-US" sz="3900" dirty="0" smtClean="0">
              <a:solidFill>
                <a:schemeClr val="accent1"/>
              </a:solidFill>
            </a:endParaRPr>
          </a:p>
          <a:p>
            <a:pPr marL="0" lvl="0" indent="0">
              <a:buNone/>
            </a:pPr>
            <a:r>
              <a:rPr lang="en-US" sz="3900" dirty="0" smtClean="0">
                <a:solidFill>
                  <a:schemeClr val="accent1"/>
                </a:solidFill>
              </a:rPr>
              <a:t>If your child comes across a tricky </a:t>
            </a:r>
          </a:p>
          <a:p>
            <a:pPr marL="0" lvl="0" indent="0">
              <a:buNone/>
            </a:pPr>
            <a:r>
              <a:rPr lang="en-US" sz="3900" dirty="0" smtClean="0">
                <a:solidFill>
                  <a:schemeClr val="accent1"/>
                </a:solidFill>
              </a:rPr>
              <a:t>word which they are not attempting </a:t>
            </a:r>
          </a:p>
          <a:p>
            <a:pPr marL="0" lvl="0" indent="0">
              <a:buNone/>
            </a:pPr>
            <a:r>
              <a:rPr lang="en-US" sz="3900" dirty="0" smtClean="0">
                <a:solidFill>
                  <a:schemeClr val="accent1"/>
                </a:solidFill>
              </a:rPr>
              <a:t>to work out independently, </a:t>
            </a:r>
          </a:p>
          <a:p>
            <a:pPr marL="0" lvl="0" indent="0">
              <a:buNone/>
            </a:pPr>
            <a:r>
              <a:rPr lang="en-US" sz="3900" b="1" dirty="0" smtClean="0">
                <a:solidFill>
                  <a:schemeClr val="accent1"/>
                </a:solidFill>
              </a:rPr>
              <a:t>don’t</a:t>
            </a:r>
            <a:r>
              <a:rPr lang="en-US" sz="3900" dirty="0" smtClean="0">
                <a:solidFill>
                  <a:schemeClr val="accent1"/>
                </a:solidFill>
              </a:rPr>
              <a:t> tell them the word.</a:t>
            </a:r>
          </a:p>
          <a:p>
            <a:pPr marL="0" lvl="0" indent="0">
              <a:buNone/>
            </a:pPr>
            <a:r>
              <a:rPr lang="en-US" sz="3900" b="1" dirty="0" smtClean="0">
                <a:solidFill>
                  <a:schemeClr val="accent1"/>
                </a:solidFill>
              </a:rPr>
              <a:t>Encourage them to use a reading strategy.</a:t>
            </a:r>
            <a:endParaRPr lang="en-US" sz="3900" b="1" dirty="0"/>
          </a:p>
          <a:p>
            <a:pPr marL="457200" lvl="0" indent="-457200">
              <a:buAutoNum type="arabicPeriod"/>
            </a:pPr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8748" y="2924944"/>
            <a:ext cx="253758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85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69876" y="3645024"/>
            <a:ext cx="9601200" cy="2088232"/>
          </a:xfrm>
        </p:spPr>
        <p:txBody>
          <a:bodyPr/>
          <a:lstStyle/>
          <a:p>
            <a:pPr marL="0" lvl="0" indent="0">
              <a:buNone/>
            </a:pPr>
            <a:r>
              <a:rPr lang="en-US" sz="3200" dirty="0">
                <a:solidFill>
                  <a:schemeClr val="accent1"/>
                </a:solidFill>
              </a:rPr>
              <a:t>Strategies are things the children </a:t>
            </a:r>
            <a:r>
              <a:rPr lang="en-US" sz="3200" dirty="0" smtClean="0">
                <a:solidFill>
                  <a:schemeClr val="accent1"/>
                </a:solidFill>
              </a:rPr>
              <a:t>can </a:t>
            </a:r>
          </a:p>
          <a:p>
            <a:pPr marL="0" lvl="0" indent="0">
              <a:buNone/>
            </a:pPr>
            <a:r>
              <a:rPr lang="en-US" sz="3200" dirty="0" smtClean="0">
                <a:solidFill>
                  <a:schemeClr val="accent1"/>
                </a:solidFill>
              </a:rPr>
              <a:t>do </a:t>
            </a:r>
            <a:r>
              <a:rPr lang="en-US" sz="3200" dirty="0">
                <a:solidFill>
                  <a:schemeClr val="accent1"/>
                </a:solidFill>
              </a:rPr>
              <a:t>to </a:t>
            </a:r>
            <a:r>
              <a:rPr lang="en-US" sz="3200" dirty="0" smtClean="0">
                <a:solidFill>
                  <a:schemeClr val="accent1"/>
                </a:solidFill>
              </a:rPr>
              <a:t>help </a:t>
            </a:r>
            <a:r>
              <a:rPr lang="en-US" sz="3200" dirty="0">
                <a:solidFill>
                  <a:schemeClr val="accent1"/>
                </a:solidFill>
              </a:rPr>
              <a:t>them work out a word that </a:t>
            </a:r>
            <a:endParaRPr lang="en-US" sz="3200" dirty="0" smtClean="0">
              <a:solidFill>
                <a:schemeClr val="accent1"/>
              </a:solidFill>
            </a:endParaRPr>
          </a:p>
          <a:p>
            <a:pPr marL="0" lvl="0" indent="0">
              <a:buNone/>
            </a:pPr>
            <a:r>
              <a:rPr lang="en-US" sz="3200" dirty="0" smtClean="0">
                <a:solidFill>
                  <a:schemeClr val="accent1"/>
                </a:solidFill>
              </a:rPr>
              <a:t>they </a:t>
            </a:r>
            <a:r>
              <a:rPr lang="en-US" sz="3200" dirty="0">
                <a:solidFill>
                  <a:schemeClr val="accent1"/>
                </a:solidFill>
              </a:rPr>
              <a:t>do not </a:t>
            </a:r>
            <a:r>
              <a:rPr lang="en-US" sz="3200" dirty="0" smtClean="0">
                <a:solidFill>
                  <a:schemeClr val="accent1"/>
                </a:solidFill>
              </a:rPr>
              <a:t>recognize </a:t>
            </a:r>
            <a:r>
              <a:rPr lang="en-US" sz="3200" dirty="0">
                <a:solidFill>
                  <a:schemeClr val="accent1"/>
                </a:solidFill>
              </a:rPr>
              <a:t>automatically</a:t>
            </a:r>
            <a:r>
              <a:rPr lang="en-US" sz="3200" dirty="0" smtClean="0">
                <a:solidFill>
                  <a:schemeClr val="accent1"/>
                </a:solidFill>
              </a:rPr>
              <a:t>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5940" y="1988840"/>
            <a:ext cx="9601200" cy="1143000"/>
          </a:xfrm>
        </p:spPr>
        <p:txBody>
          <a:bodyPr>
            <a:noAutofit/>
          </a:bodyPr>
          <a:lstStyle/>
          <a:p>
            <a:r>
              <a:rPr lang="en-AU" sz="8000" b="1" dirty="0" smtClean="0">
                <a:solidFill>
                  <a:schemeClr val="accent1"/>
                </a:solidFill>
              </a:rPr>
              <a:t>   Reading </a:t>
            </a:r>
            <a:br>
              <a:rPr lang="en-AU" sz="8000" b="1" dirty="0" smtClean="0">
                <a:solidFill>
                  <a:schemeClr val="accent1"/>
                </a:solidFill>
              </a:rPr>
            </a:br>
            <a:r>
              <a:rPr lang="en-AU" sz="8000" b="1" dirty="0" smtClean="0">
                <a:solidFill>
                  <a:schemeClr val="accent1"/>
                </a:solidFill>
              </a:rPr>
              <a:t>  Strategies</a:t>
            </a:r>
            <a:endParaRPr lang="en-AU" sz="8000" b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4032" y="909464"/>
            <a:ext cx="2223108" cy="51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28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04" y="332656"/>
            <a:ext cx="10945216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90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804" y="332656"/>
            <a:ext cx="11017224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56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tical and Horizontal design templat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ertical and Horizontal design template" id="{937EFE6A-8CE5-4A5C-8AD7-E2948927A036}" vid="{D6F8E6E7-0932-4929-AF45-A0C96E4D3BC0}"/>
    </a:ext>
  </a:extLst>
</a:theme>
</file>

<file path=ppt/theme/theme2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FA80C33-DBF0-414D-A0CF-0F4E51886A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Vertical and horizontal design slides</Template>
  <TotalTime>0</TotalTime>
  <Words>423</Words>
  <Application>Microsoft Office PowerPoint</Application>
  <PresentationFormat>Custom</PresentationFormat>
  <Paragraphs>92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Gulim</vt:lpstr>
      <vt:lpstr>Arial</vt:lpstr>
      <vt:lpstr>Century Gothic</vt:lpstr>
      <vt:lpstr>Vertical and Horizontal design template</vt:lpstr>
      <vt:lpstr>How to help your child learn to read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Reading    Strategies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2016-06-30T13:30:07Z</dcterms:created>
  <dcterms:modified xsi:type="dcterms:W3CDTF">2016-06-30T23:22:31Z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TC034606069991</vt:lpwstr>
  </property>
</Properties>
</file>